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84" r:id="rId3"/>
    <p:sldId id="257" r:id="rId4"/>
    <p:sldId id="287" r:id="rId5"/>
    <p:sldId id="286" r:id="rId6"/>
    <p:sldId id="258" r:id="rId7"/>
    <p:sldId id="263" r:id="rId8"/>
    <p:sldId id="264" r:id="rId9"/>
    <p:sldId id="265" r:id="rId10"/>
    <p:sldId id="266" r:id="rId11"/>
    <p:sldId id="259" r:id="rId12"/>
    <p:sldId id="268" r:id="rId13"/>
    <p:sldId id="269" r:id="rId14"/>
    <p:sldId id="267" r:id="rId15"/>
    <p:sldId id="260" r:id="rId16"/>
    <p:sldId id="271" r:id="rId17"/>
    <p:sldId id="272" r:id="rId18"/>
    <p:sldId id="270" r:id="rId19"/>
    <p:sldId id="273" r:id="rId20"/>
    <p:sldId id="274" r:id="rId21"/>
    <p:sldId id="276" r:id="rId22"/>
    <p:sldId id="275" r:id="rId23"/>
    <p:sldId id="277" r:id="rId24"/>
    <p:sldId id="279" r:id="rId25"/>
    <p:sldId id="278" r:id="rId26"/>
    <p:sldId id="280" r:id="rId27"/>
    <p:sldId id="261" r:id="rId28"/>
    <p:sldId id="262" r:id="rId29"/>
    <p:sldId id="281" r:id="rId30"/>
    <p:sldId id="282" r:id="rId31"/>
    <p:sldId id="283" r:id="rId32"/>
    <p:sldId id="285" r:id="rId33"/>
  </p:sldIdLst>
  <p:sldSz cx="9144000" cy="6858000" type="screen4x3"/>
  <p:notesSz cx="6858000" cy="91360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1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15"/>
    <p:restoredTop sz="94684"/>
  </p:normalViewPr>
  <p:slideViewPr>
    <p:cSldViewPr snapToGrid="0">
      <p:cViewPr varScale="1">
        <p:scale>
          <a:sx n="114" d="100"/>
          <a:sy n="114" d="100"/>
        </p:scale>
        <p:origin x="1784"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3BBDDD-24B1-E84F-B1CD-1A5BA4AE8CE4}" type="datetimeFigureOut">
              <a:rPr lang="en-US" smtClean="0"/>
              <a:t>8/19/25</a:t>
            </a:fld>
            <a:endParaRPr lang="en-US" dirty="0"/>
          </a:p>
        </p:txBody>
      </p:sp>
      <p:sp>
        <p:nvSpPr>
          <p:cNvPr id="4" name="Slide Image Placeholder 3"/>
          <p:cNvSpPr>
            <a:spLocks noGrp="1" noRot="1" noChangeAspect="1"/>
          </p:cNvSpPr>
          <p:nvPr>
            <p:ph type="sldImg" idx="2"/>
          </p:nvPr>
        </p:nvSpPr>
        <p:spPr>
          <a:xfrm>
            <a:off x="1373188" y="1141413"/>
            <a:ext cx="4111625" cy="308451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97375"/>
            <a:ext cx="5486400" cy="35972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7886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78863"/>
            <a:ext cx="2971800" cy="457200"/>
          </a:xfrm>
          <a:prstGeom prst="rect">
            <a:avLst/>
          </a:prstGeom>
        </p:spPr>
        <p:txBody>
          <a:bodyPr vert="horz" lIns="91440" tIns="45720" rIns="91440" bIns="45720" rtlCol="0" anchor="b"/>
          <a:lstStyle>
            <a:lvl1pPr algn="r">
              <a:defRPr sz="1200"/>
            </a:lvl1pPr>
          </a:lstStyle>
          <a:p>
            <a:fld id="{434EAFF3-2856-FB44-A3CB-A504D4558F61}" type="slidenum">
              <a:rPr lang="en-US" smtClean="0"/>
              <a:t>‹#›</a:t>
            </a:fld>
            <a:endParaRPr lang="en-US" dirty="0"/>
          </a:p>
        </p:txBody>
      </p:sp>
    </p:spTree>
    <p:extLst>
      <p:ext uri="{BB962C8B-B14F-4D97-AF65-F5344CB8AC3E}">
        <p14:creationId xmlns:p14="http://schemas.microsoft.com/office/powerpoint/2010/main" val="1066121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EAFF3-2856-FB44-A3CB-A504D4558F61}" type="slidenum">
              <a:rPr lang="en-US" smtClean="0"/>
              <a:t>20</a:t>
            </a:fld>
            <a:endParaRPr lang="en-US" dirty="0"/>
          </a:p>
        </p:txBody>
      </p:sp>
    </p:spTree>
    <p:extLst>
      <p:ext uri="{BB962C8B-B14F-4D97-AF65-F5344CB8AC3E}">
        <p14:creationId xmlns:p14="http://schemas.microsoft.com/office/powerpoint/2010/main" val="1467052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2">
    <p:bg>
      <p:bgPr>
        <a:blipFill rotWithShape="0">
          <a:blip r:embed="rId2"/>
          <a:stretch/>
        </a:blipFill>
        <a:effectLst/>
      </p:bgPr>
    </p:bg>
    <p:spTree>
      <p:nvGrpSpPr>
        <p:cNvPr id="1" name=""/>
        <p:cNvGrpSpPr/>
        <p:nvPr/>
      </p:nvGrpSpPr>
      <p:grpSpPr>
        <a:xfrm>
          <a:off x="0" y="0"/>
          <a:ext cx="0" cy="0"/>
          <a:chOff x="0" y="0"/>
          <a:chExt cx="0" cy="0"/>
        </a:xfrm>
      </p:grpSpPr>
      <p:sp>
        <p:nvSpPr>
          <p:cNvPr id="3" name="PlaceHolder 1"/>
          <p:cNvSpPr>
            <a:spLocks noGrp="1"/>
          </p:cNvSpPr>
          <p:nvPr>
            <p:ph type="dt" idx="1"/>
          </p:nvPr>
        </p:nvSpPr>
        <p:spPr>
          <a:xfrm>
            <a:off x="456840" y="6356520"/>
            <a:ext cx="2133720" cy="365040"/>
          </a:xfrm>
          <a:prstGeom prst="rect">
            <a:avLst/>
          </a:prstGeom>
          <a:noFill/>
          <a:ln w="0">
            <a:noFill/>
          </a:ln>
        </p:spPr>
        <p:txBody>
          <a:bodyPr lIns="90000" tIns="46800" rIns="90000" bIns="46800" anchor="t">
            <a:noAutofit/>
          </a:bodyPr>
          <a:lstStyle>
            <a:lvl1pPr marL="216000"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US" sz="2400" b="0" u="none" strike="noStrike">
                <a:solidFill>
                  <a:srgbClr val="FFFFFF"/>
                </a:solidFill>
                <a:effectLst/>
                <a:uFillTx/>
                <a:latin typeface="Times New Roman"/>
              </a:defRPr>
            </a:lvl1pPr>
          </a:lstStyle>
          <a:p>
            <a:pPr marL="216000"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u="none" strike="noStrike" dirty="0">
                <a:solidFill>
                  <a:srgbClr val="FFFFFF"/>
                </a:solidFill>
                <a:effectLst/>
                <a:uFillTx/>
                <a:latin typeface="Times New Roman"/>
              </a:rPr>
              <a:t>1/13/09</a:t>
            </a:r>
          </a:p>
        </p:txBody>
      </p:sp>
      <p:sp>
        <p:nvSpPr>
          <p:cNvPr id="4" name="PlaceHolder 2"/>
          <p:cNvSpPr>
            <a:spLocks noGrp="1"/>
          </p:cNvSpPr>
          <p:nvPr>
            <p:ph type="ftr" idx="2"/>
          </p:nvPr>
        </p:nvSpPr>
        <p:spPr>
          <a:xfrm>
            <a:off x="3124080" y="6356520"/>
            <a:ext cx="2895840" cy="365040"/>
          </a:xfrm>
          <a:prstGeom prst="rect">
            <a:avLst/>
          </a:prstGeom>
          <a:noFill/>
          <a:ln w="0">
            <a:noFill/>
          </a:ln>
        </p:spPr>
        <p:txBody>
          <a:bodyPr lIns="90000" tIns="46800" rIns="90000" bIns="46800"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dirty="0">
              <a:solidFill>
                <a:srgbClr val="000000"/>
              </a:solidFill>
              <a:effectLst/>
              <a:uFillTx/>
              <a:latin typeface="Times New Roman"/>
            </a:endParaRPr>
          </a:p>
        </p:txBody>
      </p:sp>
      <p:sp>
        <p:nvSpPr>
          <p:cNvPr id="2" name="PlaceHolder 3"/>
          <p:cNvSpPr>
            <a:spLocks noGrp="1"/>
          </p:cNvSpPr>
          <p:nvPr>
            <p:ph type="sldNum" idx="3"/>
          </p:nvPr>
        </p:nvSpPr>
        <p:spPr>
          <a:xfrm>
            <a:off x="6519960" y="6305040"/>
            <a:ext cx="2133360" cy="365400"/>
          </a:xfrm>
          <a:prstGeom prst="rect">
            <a:avLst/>
          </a:prstGeom>
          <a:noFill/>
          <a:ln w="0">
            <a:noFill/>
          </a:ln>
        </p:spPr>
        <p:txBody>
          <a:bodyPr lIns="90000" tIns="46800" rIns="90000" bIns="46800" anchor="ctr">
            <a:noAutofit/>
          </a:bodyPr>
          <a:lstStyle>
            <a:lvl1pPr indent="0" algn="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US" sz="1200" b="0" u="none" strike="noStrike">
                <a:solidFill>
                  <a:srgbClr val="898989"/>
                </a:solidFill>
                <a:effectLst/>
                <a:uFillTx/>
                <a:latin typeface="Times New Roman"/>
              </a:defRPr>
            </a:lvl1pPr>
          </a:lstStyle>
          <a:p>
            <a:pPr indent="0" algn="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7420310-E0D1-4201-A861-C4469FDA1EF5}" type="slidenum">
              <a:rPr lang="en-US" sz="1200" b="0" u="none" strike="noStrike">
                <a:solidFill>
                  <a:srgbClr val="898989"/>
                </a:solidFill>
                <a:effectLst/>
                <a:uFillTx/>
                <a:latin typeface="Times New Roman"/>
              </a:rPr>
              <a:t>‹#›</a:t>
            </a:fld>
            <a:endParaRPr lang="en-US" sz="1200" b="0" u="none" strike="noStrike" dirty="0">
              <a:solidFill>
                <a:srgbClr val="FFFFFF"/>
              </a:solidFill>
              <a:effectLst/>
              <a:uFillTx/>
              <a:latin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itle7">
    <p:bg>
      <p:bgPr>
        <a:blipFill rotWithShape="0">
          <a:blip r:embed="rId2"/>
          <a:stretch/>
        </a:blipFill>
        <a:effectLst/>
      </p:bgPr>
    </p:bg>
    <p:spTree>
      <p:nvGrpSpPr>
        <p:cNvPr id="1" name=""/>
        <p:cNvGrpSpPr/>
        <p:nvPr/>
      </p:nvGrpSpPr>
      <p:grpSpPr>
        <a:xfrm>
          <a:off x="0" y="0"/>
          <a:ext cx="0" cy="0"/>
          <a:chOff x="0" y="0"/>
          <a:chExt cx="0" cy="0"/>
        </a:xfrm>
      </p:grpSpPr>
      <p:sp>
        <p:nvSpPr>
          <p:cNvPr id="3" name="PlaceHolder 1"/>
          <p:cNvSpPr>
            <a:spLocks noGrp="1"/>
          </p:cNvSpPr>
          <p:nvPr>
            <p:ph type="dt" idx="4"/>
          </p:nvPr>
        </p:nvSpPr>
        <p:spPr>
          <a:xfrm>
            <a:off x="456840" y="6356520"/>
            <a:ext cx="2133720" cy="365040"/>
          </a:xfrm>
          <a:prstGeom prst="rect">
            <a:avLst/>
          </a:prstGeom>
          <a:noFill/>
          <a:ln w="0">
            <a:noFill/>
          </a:ln>
        </p:spPr>
        <p:txBody>
          <a:bodyPr lIns="90000" tIns="46800" rIns="90000" bIns="46800" anchor="t">
            <a:noAutofit/>
          </a:bodyPr>
          <a:lstStyle>
            <a:lvl1pPr marL="216000"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US" sz="2400" b="0" u="none" strike="noStrike">
                <a:solidFill>
                  <a:srgbClr val="FFFFFF"/>
                </a:solidFill>
                <a:effectLst/>
                <a:uFillTx/>
                <a:latin typeface="Times New Roman"/>
              </a:defRPr>
            </a:lvl1pPr>
          </a:lstStyle>
          <a:p>
            <a:pPr marL="216000"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u="none" strike="noStrike" dirty="0">
                <a:solidFill>
                  <a:srgbClr val="FFFFFF"/>
                </a:solidFill>
                <a:effectLst/>
                <a:uFillTx/>
                <a:latin typeface="Times New Roman"/>
              </a:rPr>
              <a:t>1/13/09</a:t>
            </a:r>
          </a:p>
        </p:txBody>
      </p:sp>
      <p:sp>
        <p:nvSpPr>
          <p:cNvPr id="4" name="PlaceHolder 2"/>
          <p:cNvSpPr>
            <a:spLocks noGrp="1"/>
          </p:cNvSpPr>
          <p:nvPr>
            <p:ph type="ftr" idx="5"/>
          </p:nvPr>
        </p:nvSpPr>
        <p:spPr>
          <a:xfrm>
            <a:off x="3124080" y="6356520"/>
            <a:ext cx="2895840" cy="365040"/>
          </a:xfrm>
          <a:prstGeom prst="rect">
            <a:avLst/>
          </a:prstGeom>
          <a:noFill/>
          <a:ln w="0">
            <a:noFill/>
          </a:ln>
        </p:spPr>
        <p:txBody>
          <a:bodyPr lIns="90000" tIns="46800" rIns="90000" bIns="46800" anchor="ctr">
            <a:noAutofit/>
          </a:bodyPr>
          <a:lstStyle/>
          <a:p>
            <a:pPr inden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dirty="0">
              <a:solidFill>
                <a:srgbClr val="000000"/>
              </a:solidFill>
              <a:effectLst/>
              <a:uFillTx/>
              <a:latin typeface="Times New Roman"/>
            </a:endParaRPr>
          </a:p>
        </p:txBody>
      </p:sp>
      <p:sp>
        <p:nvSpPr>
          <p:cNvPr id="5" name="PlaceHolder 3"/>
          <p:cNvSpPr>
            <a:spLocks noGrp="1"/>
          </p:cNvSpPr>
          <p:nvPr>
            <p:ph type="sldNum" idx="6"/>
          </p:nvPr>
        </p:nvSpPr>
        <p:spPr>
          <a:xfrm>
            <a:off x="6519960" y="6305040"/>
            <a:ext cx="2133360" cy="365400"/>
          </a:xfrm>
          <a:prstGeom prst="rect">
            <a:avLst/>
          </a:prstGeom>
          <a:noFill/>
          <a:ln w="0">
            <a:noFill/>
          </a:ln>
        </p:spPr>
        <p:txBody>
          <a:bodyPr lIns="90000" tIns="46800" rIns="90000" bIns="46800" anchor="ctr">
            <a:noAutofit/>
          </a:bodyPr>
          <a:lstStyle>
            <a:lvl1pPr indent="0" algn="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US" sz="1200" b="0" u="none" strike="noStrike">
                <a:solidFill>
                  <a:srgbClr val="898989"/>
                </a:solidFill>
                <a:effectLst/>
                <a:uFillTx/>
                <a:latin typeface="Times New Roman"/>
              </a:defRPr>
            </a:lvl1pPr>
          </a:lstStyle>
          <a:p>
            <a:pPr indent="0" algn="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D0D6D79-B6B8-4632-96E1-CC806EFB53EA}" type="slidenum">
              <a:rPr lang="en-US" sz="1200" b="0" u="none" strike="noStrike">
                <a:solidFill>
                  <a:srgbClr val="898989"/>
                </a:solidFill>
                <a:effectLst/>
                <a:uFillTx/>
                <a:latin typeface="Times New Roman"/>
              </a:rPr>
              <a:t>‹#›</a:t>
            </a:fld>
            <a:endParaRPr lang="en-US" sz="1200" b="0" u="none" strike="noStrike" dirty="0">
              <a:solidFill>
                <a:srgbClr val="FFFFFF"/>
              </a:solidFill>
              <a:effectLst/>
              <a:uFillTx/>
              <a:latin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ifstudies.org/blog/who-cheats-more-the-demographics-of-cheating-in-america"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discreetinvestigations.ca/infidelity-statistics-who-cheats-more-men-or-women/#:~" TargetMode="External"/><Relationship Id="rId2" Type="http://schemas.openxmlformats.org/officeDocument/2006/relationships/hyperlink" Target="https://toshiftanation.ca/blog/2024/08/29/is-canada-a-christian-nation-part-tw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0">
          <a:blip r:embed="rId2"/>
          <a:stretch/>
        </a:blipFill>
        <a:effectLst/>
      </p:bgPr>
    </p:bg>
    <p:spTree>
      <p:nvGrpSpPr>
        <p:cNvPr id="1" name=""/>
        <p:cNvGrpSpPr/>
        <p:nvPr/>
      </p:nvGrpSpPr>
      <p:grpSpPr>
        <a:xfrm>
          <a:off x="0" y="0"/>
          <a:ext cx="0" cy="0"/>
          <a:chOff x="0" y="0"/>
          <a:chExt cx="0" cy="0"/>
        </a:xfrm>
      </p:grpSpPr>
      <p:sp>
        <p:nvSpPr>
          <p:cNvPr id="6" name="Slide Number Placeholder 2"/>
          <p:cNvSpPr/>
          <p:nvPr/>
        </p:nvSpPr>
        <p:spPr>
          <a:xfrm>
            <a:off x="8040600" y="6180120"/>
            <a:ext cx="493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7838335-40F9-479C-A535-506E79526D38}" type="slidenum">
              <a:rPr lang="en-US" sz="1200" b="0" u="none" strike="noStrike">
                <a:solidFill>
                  <a:srgbClr val="898989"/>
                </a:solidFill>
                <a:effectLst/>
                <a:uFillTx/>
                <a:latin typeface="Times New Roman"/>
              </a:rPr>
              <a:t>1</a:t>
            </a:fld>
            <a:endParaRPr lang="en-US" sz="1200" b="0" u="none" strike="noStrike" dirty="0">
              <a:solidFill>
                <a:srgbClr val="000000"/>
              </a:solidFill>
              <a:effectLst/>
              <a:uFillTx/>
              <a:latin typeface="Times New Roman"/>
            </a:endParaRPr>
          </a:p>
        </p:txBody>
      </p:sp>
      <p:sp>
        <p:nvSpPr>
          <p:cNvPr id="7" name="Text Box 10"/>
          <p:cNvSpPr/>
          <p:nvPr/>
        </p:nvSpPr>
        <p:spPr>
          <a:xfrm>
            <a:off x="441360" y="4064040"/>
            <a:ext cx="8702640" cy="2531880"/>
          </a:xfrm>
          <a:prstGeom prst="rect">
            <a:avLst/>
          </a:prstGeom>
          <a:noFill/>
          <a:ln w="0">
            <a:noFill/>
          </a:ln>
          <a:effectLst>
            <a:outerShdw dist="12600" dir="10800000" rotWithShape="0">
              <a:srgbClr val="FFFFFF">
                <a:alpha val="50000"/>
              </a:srgbClr>
            </a:outerShdw>
          </a:effectLst>
        </p:spPr>
        <p:style>
          <a:lnRef idx="0">
            <a:scrgbClr r="0" g="0" b="0"/>
          </a:lnRef>
          <a:fillRef idx="0">
            <a:scrgbClr r="0" g="0" b="0"/>
          </a:fillRef>
          <a:effectRef idx="0">
            <a:scrgbClr r="0" g="0" b="0"/>
          </a:effectRef>
          <a:fontRef idx="minor"/>
        </p:style>
        <p:txBody>
          <a:bodyPr lIns="90000" tIns="46800" rIns="90000" bIns="46800" anchor="t">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u="none" strike="noStrike" dirty="0">
                <a:solidFill>
                  <a:srgbClr val="FFFFFF"/>
                </a:solidFill>
                <a:effectLst/>
                <a:uFillTx/>
                <a:latin typeface="Times New Roman"/>
              </a:rPr>
              <a:t>Module #4</a:t>
            </a:r>
            <a:endParaRPr lang="en-US" sz="4000" b="0" u="none" strike="noStrike" dirty="0">
              <a:solidFill>
                <a:srgbClr val="000000"/>
              </a:solidFill>
              <a:effectLst/>
              <a:uFillTx/>
              <a:latin typeface="Times New Roman"/>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i="1" u="none" strike="noStrike" dirty="0">
                <a:solidFill>
                  <a:srgbClr val="FFFFFF"/>
                </a:solidFill>
                <a:effectLst/>
                <a:uFillTx/>
                <a:latin typeface="Times New Roman"/>
              </a:rPr>
              <a:t>Men’s Ministries Training Program </a:t>
            </a:r>
            <a:br>
              <a:rPr sz="4000" dirty="0"/>
            </a:br>
            <a:r>
              <a:rPr lang="en-US" sz="4000" b="1" i="1" u="none" strike="noStrike" dirty="0">
                <a:solidFill>
                  <a:srgbClr val="FFFFFF"/>
                </a:solidFill>
                <a:effectLst/>
                <a:uFillTx/>
                <a:latin typeface="Times New Roman"/>
              </a:rPr>
              <a:t>for Local Church Leaders</a:t>
            </a:r>
            <a:endParaRPr lang="en-US" sz="4000" b="0" u="none" strike="noStrike" dirty="0">
              <a:solidFill>
                <a:srgbClr val="000000"/>
              </a:solidFill>
              <a:effectLst/>
              <a:uFillTx/>
              <a:latin typeface="Times New Roman"/>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000" b="0" u="none" strike="noStrike" dirty="0">
              <a:solidFill>
                <a:srgbClr val="000000"/>
              </a:solidFill>
              <a:effectLst/>
              <a:uFillTx/>
              <a:latin typeface="Times New Roman"/>
            </a:endParaRPr>
          </a:p>
        </p:txBody>
      </p:sp>
      <p:sp>
        <p:nvSpPr>
          <p:cNvPr id="8" name="Text Box 19"/>
          <p:cNvSpPr/>
          <p:nvPr/>
        </p:nvSpPr>
        <p:spPr>
          <a:xfrm>
            <a:off x="914400" y="1389240"/>
            <a:ext cx="7620120" cy="253188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gn="ct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0" u="none" strike="noStrike" dirty="0">
                <a:solidFill>
                  <a:srgbClr val="FFFFFF"/>
                </a:solidFill>
                <a:effectLst/>
                <a:uFillTx/>
                <a:latin typeface="Arial Black"/>
              </a:rPr>
              <a:t>A Man’s </a:t>
            </a:r>
            <a:br>
              <a:rPr sz="4000" dirty="0"/>
            </a:br>
            <a:r>
              <a:rPr lang="en-US" sz="4000" b="0" u="none" strike="noStrike" dirty="0">
                <a:solidFill>
                  <a:srgbClr val="FFFFFF"/>
                </a:solidFill>
                <a:effectLst/>
                <a:uFillTx/>
                <a:latin typeface="Arial Black"/>
              </a:rPr>
              <a:t>  Connection to God: Growing and </a:t>
            </a:r>
            <a:endParaRPr lang="en-US" sz="4000" b="0" u="none" strike="noStrike" dirty="0">
              <a:solidFill>
                <a:srgbClr val="000000"/>
              </a:solidFill>
              <a:effectLst/>
              <a:uFillTx/>
              <a:latin typeface="Times New Roman"/>
            </a:endParaRPr>
          </a:p>
          <a:p>
            <a:pPr algn="ct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0" u="none" strike="noStrike" dirty="0">
                <a:solidFill>
                  <a:srgbClr val="FFFFFF"/>
                </a:solidFill>
                <a:effectLst/>
                <a:uFillTx/>
                <a:latin typeface="Arial Black"/>
              </a:rPr>
              <a:t>Safeguarding His Soul</a:t>
            </a:r>
            <a:endParaRPr lang="en-US" sz="4000" b="0" u="none" strike="noStrike" dirty="0">
              <a:solidFill>
                <a:srgbClr val="000000"/>
              </a:solidFill>
              <a:effectLst/>
              <a:uFillTx/>
              <a:latin typeface="Times New Roman"/>
            </a:endParaRPr>
          </a:p>
        </p:txBody>
      </p:sp>
      <p:sp>
        <p:nvSpPr>
          <p:cNvPr id="9" name="Rectangle 28"/>
          <p:cNvSpPr/>
          <p:nvPr/>
        </p:nvSpPr>
        <p:spPr>
          <a:xfrm>
            <a:off x="2023920" y="1082520"/>
            <a:ext cx="184320" cy="457200"/>
          </a:xfrm>
          <a:prstGeom prst="rect">
            <a:avLst/>
          </a:pr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dirty="0">
              <a:solidFill>
                <a:srgbClr val="000000"/>
              </a:solidFill>
              <a:effectLst/>
              <a:uFillTx/>
              <a:latin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1">
            <a:extLst>
              <a:ext uri="{FF2B5EF4-FFF2-40B4-BE49-F238E27FC236}">
                <a16:creationId xmlns:a16="http://schemas.microsoft.com/office/drawing/2014/main" id="{AC0C7A06-51FD-3D8C-A151-6A600569B5E5}"/>
              </a:ext>
            </a:extLst>
          </p:cNvPr>
          <p:cNvSpPr txBox="1">
            <a:spLocks/>
          </p:cNvSpPr>
          <p:nvPr/>
        </p:nvSpPr>
        <p:spPr>
          <a:xfrm>
            <a:off x="1079640" y="1557360"/>
            <a:ext cx="6858000" cy="868320"/>
          </a:xfrm>
          <a:prstGeom prst="rect">
            <a:avLst/>
          </a:prstGeom>
          <a:noFill/>
          <a:ln w="0">
            <a:noFill/>
          </a:ln>
        </p:spPr>
        <p:txBody>
          <a:bodyPr lIns="90000" tIns="46800" rIns="90000" bIns="4680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dirty="0">
                <a:solidFill>
                  <a:srgbClr val="C01519"/>
                </a:solidFill>
                <a:latin typeface="Maiandra GD"/>
              </a:rPr>
              <a:t>Spiritual Assessment</a:t>
            </a:r>
            <a:endParaRPr lang="en-US" sz="3600" dirty="0">
              <a:solidFill>
                <a:srgbClr val="000000"/>
              </a:solidFill>
              <a:latin typeface="Calibri"/>
            </a:endParaRPr>
          </a:p>
        </p:txBody>
      </p:sp>
      <p:sp>
        <p:nvSpPr>
          <p:cNvPr id="5" name="TextBox 4">
            <a:extLst>
              <a:ext uri="{FF2B5EF4-FFF2-40B4-BE49-F238E27FC236}">
                <a16:creationId xmlns:a16="http://schemas.microsoft.com/office/drawing/2014/main" id="{8C231E9D-A13A-567D-EE2B-BCB26EAB6619}"/>
              </a:ext>
            </a:extLst>
          </p:cNvPr>
          <p:cNvSpPr txBox="1"/>
          <p:nvPr/>
        </p:nvSpPr>
        <p:spPr>
          <a:xfrm>
            <a:off x="947855" y="2425680"/>
            <a:ext cx="7415560" cy="3108543"/>
          </a:xfrm>
          <a:prstGeom prst="rect">
            <a:avLst/>
          </a:prstGeom>
          <a:noFill/>
        </p:spPr>
        <p:txBody>
          <a:bodyPr wrap="square">
            <a:spAutoFit/>
          </a:bodyPr>
          <a:lstStyle/>
          <a:p>
            <a:pPr algn="ctr"/>
            <a:r>
              <a:rPr lang="en-US" sz="2800" b="1" u="none" strike="noStrike" dirty="0">
                <a:solidFill>
                  <a:srgbClr val="000085"/>
                </a:solidFill>
                <a:effectLst/>
                <a:uFillTx/>
                <a:latin typeface="Franklin Gothic Medium" panose="020B0603020102020204" pitchFamily="34" charset="0"/>
              </a:rPr>
              <a:t>A sense of being saved from sin</a:t>
            </a:r>
          </a:p>
          <a:p>
            <a:pPr algn="ctr"/>
            <a:endParaRPr lang="en-US" sz="2800" b="1" u="none" strike="noStrike" dirty="0">
              <a:solidFill>
                <a:srgbClr val="000085"/>
              </a:solidFill>
              <a:effectLst/>
              <a:uFillTx/>
              <a:latin typeface="Franklin Gothic Medium" panose="020B0603020102020204" pitchFamily="34" charset="0"/>
            </a:endParaRPr>
          </a:p>
          <a:p>
            <a:pPr marL="400050" indent="-400050" algn="ctr">
              <a:buFont typeface="+mj-lt"/>
              <a:buAutoNum type="romanUcPeriod"/>
            </a:pPr>
            <a:r>
              <a:rPr lang="en-US" sz="2800" b="1" dirty="0">
                <a:solidFill>
                  <a:srgbClr val="000085"/>
                </a:solidFill>
                <a:latin typeface="Franklin Gothic Medium" panose="020B0603020102020204" pitchFamily="34" charset="0"/>
              </a:rPr>
              <a:t>A repentant person can live with the assurance that he is forgiven - Psalm 32:1-2, 1 John 1:9, Romans 5:1.</a:t>
            </a:r>
          </a:p>
          <a:p>
            <a:pPr marL="400050" indent="-400050" algn="ctr">
              <a:buFont typeface="+mj-lt"/>
              <a:buAutoNum type="romanUcPeriod"/>
            </a:pPr>
            <a:r>
              <a:rPr lang="en-US" sz="2800" b="1" dirty="0">
                <a:solidFill>
                  <a:srgbClr val="000085"/>
                </a:solidFill>
                <a:latin typeface="Franklin Gothic Medium" panose="020B0603020102020204" pitchFamily="34" charset="0"/>
              </a:rPr>
              <a:t>He has and is becoming a new creation. 2 Cor 5:17.</a:t>
            </a:r>
            <a:endParaRPr lang="en-US" sz="2800" dirty="0">
              <a:latin typeface="Franklin Gothic Medium" panose="020B0603020102020204" pitchFamily="34" charset="0"/>
            </a:endParaRPr>
          </a:p>
        </p:txBody>
      </p:sp>
    </p:spTree>
    <p:extLst>
      <p:ext uri="{BB962C8B-B14F-4D97-AF65-F5344CB8AC3E}">
        <p14:creationId xmlns:p14="http://schemas.microsoft.com/office/powerpoint/2010/main" val="3187437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PlaceHolder 1"/>
          <p:cNvSpPr>
            <a:spLocks noGrp="1"/>
          </p:cNvSpPr>
          <p:nvPr>
            <p:ph type="title"/>
          </p:nvPr>
        </p:nvSpPr>
        <p:spPr>
          <a:xfrm>
            <a:off x="711000" y="1734840"/>
            <a:ext cx="7848360" cy="639720"/>
          </a:xfrm>
          <a:prstGeom prst="rect">
            <a:avLst/>
          </a:prstGeom>
          <a:noFill/>
          <a:ln w="0">
            <a:noFill/>
          </a:ln>
        </p:spPr>
        <p:txBody>
          <a:bodyPr lIns="90000" tIns="46800" rIns="90000" bIns="46800" anchor="t">
            <a:noAutofit/>
          </a:bodyPr>
          <a:lstStyle/>
          <a:p>
            <a:pPr indent="0"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C01519"/>
                </a:solidFill>
                <a:effectLst/>
                <a:uFillTx/>
                <a:latin typeface="Maiandra GD"/>
              </a:rPr>
              <a:t> </a:t>
            </a:r>
            <a:r>
              <a:rPr lang="en-US" sz="3600" b="1" u="none" strike="noStrike" dirty="0">
                <a:solidFill>
                  <a:srgbClr val="C01519"/>
                </a:solidFill>
                <a:effectLst/>
                <a:uFillTx/>
                <a:latin typeface="Maiandra GD"/>
              </a:rPr>
              <a:t>Spiritual Assessment</a:t>
            </a:r>
            <a:endParaRPr lang="en-US" sz="3600" b="0" u="none" strike="noStrike" dirty="0">
              <a:solidFill>
                <a:srgbClr val="000000"/>
              </a:solidFill>
              <a:effectLst/>
              <a:uFillTx/>
              <a:latin typeface="Calibri"/>
            </a:endParaRPr>
          </a:p>
        </p:txBody>
      </p:sp>
      <p:sp>
        <p:nvSpPr>
          <p:cNvPr id="17" name="TextBox 16"/>
          <p:cNvSpPr txBox="1"/>
          <p:nvPr/>
        </p:nvSpPr>
        <p:spPr>
          <a:xfrm>
            <a:off x="1117080" y="2298600"/>
            <a:ext cx="7594920" cy="3797280"/>
          </a:xfrm>
          <a:prstGeom prst="rect">
            <a:avLst/>
          </a:prstGeom>
          <a:noFill/>
          <a:ln w="0">
            <a:noFill/>
          </a:ln>
        </p:spPr>
        <p:txBody>
          <a:bodyPr lIns="90000" tIns="46800" rIns="90000" bIns="46800" anchor="t">
            <a:normAutofit fontScale="92500" lnSpcReduction="19999"/>
          </a:bodyPr>
          <a:lstStyle/>
          <a:p>
            <a:pPr marL="343080" indent="-343080">
              <a:spcBef>
                <a:spcPts val="3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200" b="0" u="none" strike="noStrike" dirty="0">
              <a:solidFill>
                <a:srgbClr val="000000"/>
              </a:solidFill>
              <a:effectLst/>
              <a:uFillTx/>
              <a:latin typeface="Calibri"/>
            </a:endParaRPr>
          </a:p>
          <a:p>
            <a:pPr lvl="1">
              <a:spcBef>
                <a:spcPts val="700"/>
              </a:spcBef>
              <a:buClr>
                <a:srgbClr val="000085"/>
              </a:buCl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800" b="1" u="none" strike="noStrike" dirty="0">
                <a:solidFill>
                  <a:srgbClr val="000085"/>
                </a:solidFill>
                <a:effectLst/>
                <a:uFillTx/>
                <a:latin typeface="Calibri"/>
              </a:rPr>
              <a:t> The fruits of repentance and forgiveness</a:t>
            </a:r>
          </a:p>
          <a:p>
            <a:pPr lvl="1">
              <a:spcBef>
                <a:spcPts val="700"/>
              </a:spcBef>
              <a:buClr>
                <a:srgbClr val="000085"/>
              </a:buCl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z="2800" b="1" u="none" strike="noStrike" dirty="0">
              <a:solidFill>
                <a:srgbClr val="000085"/>
              </a:solidFill>
              <a:effectLst/>
              <a:uFillTx/>
              <a:latin typeface="Calibri"/>
            </a:endParaRPr>
          </a:p>
          <a:p>
            <a:pPr marL="1028700" lvl="1" indent="-571500">
              <a:spcBef>
                <a:spcPts val="700"/>
              </a:spcBef>
              <a:buClr>
                <a:srgbClr val="000085"/>
              </a:buClr>
              <a:buFont typeface="+mj-lt"/>
              <a:buAutoNum type="romanUcPeriod"/>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800" b="1" dirty="0">
                <a:solidFill>
                  <a:srgbClr val="000085"/>
                </a:solidFill>
                <a:latin typeface="Calibri"/>
              </a:rPr>
              <a:t>A cleaned-up spirit.</a:t>
            </a:r>
          </a:p>
          <a:p>
            <a:pPr marL="1028700" lvl="1" indent="-571500">
              <a:spcBef>
                <a:spcPts val="700"/>
              </a:spcBef>
              <a:buClr>
                <a:srgbClr val="000085"/>
              </a:buClr>
              <a:buFont typeface="+mj-lt"/>
              <a:buAutoNum type="romanUcPeriod"/>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800" b="1" u="none" strike="noStrike" dirty="0">
                <a:solidFill>
                  <a:srgbClr val="000085"/>
                </a:solidFill>
                <a:effectLst/>
                <a:uFillTx/>
                <a:latin typeface="Calibri"/>
              </a:rPr>
              <a:t>A desire for good.</a:t>
            </a:r>
          </a:p>
          <a:p>
            <a:pPr marL="1028700" lvl="1" indent="-571500">
              <a:spcBef>
                <a:spcPts val="700"/>
              </a:spcBef>
              <a:buClr>
                <a:srgbClr val="000085"/>
              </a:buClr>
              <a:buFont typeface="+mj-lt"/>
              <a:buAutoNum type="romanUcPeriod"/>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800" b="1" dirty="0">
                <a:solidFill>
                  <a:srgbClr val="000085"/>
                </a:solidFill>
                <a:latin typeface="Calibri"/>
              </a:rPr>
              <a:t>A new interest in God’s ways.</a:t>
            </a:r>
            <a:endParaRPr lang="en-US" sz="2800" b="0" u="none" strike="noStrike" dirty="0">
              <a:solidFill>
                <a:srgbClr val="000000"/>
              </a:solidFill>
              <a:effectLst/>
              <a:uFillTx/>
              <a:latin typeface="Calibri"/>
            </a:endParaRPr>
          </a:p>
          <a:p>
            <a:pPr marL="743040" lvl="1" indent="-285840">
              <a:spcBef>
                <a:spcPts val="700"/>
              </a:spcBef>
              <a:buClr>
                <a:srgbClr val="000085"/>
              </a:buClr>
              <a:buFont typeface="Arial"/>
              <a:buChar cha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z="2800" b="0" u="none" strike="noStrike" dirty="0">
              <a:solidFill>
                <a:srgbClr val="000000"/>
              </a:solidFill>
              <a:effectLst/>
              <a:uFillTx/>
              <a:latin typeface="Calibri"/>
            </a:endParaRPr>
          </a:p>
          <a:p>
            <a:pPr marL="743040" lvl="1" indent="-285840">
              <a:spcBef>
                <a:spcPts val="700"/>
              </a:spcBef>
              <a:buClr>
                <a:srgbClr val="000085"/>
              </a:buClr>
              <a:buFont typeface="Arial"/>
              <a:buChar cha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z="2800" b="0" u="none" strike="noStrike" dirty="0">
              <a:solidFill>
                <a:srgbClr val="000000"/>
              </a:solidFill>
              <a:effectLst/>
              <a:uFillTx/>
              <a:latin typeface="Calibri"/>
            </a:endParaRPr>
          </a:p>
          <a:p>
            <a:pPr marL="343080" indent="-343080">
              <a:spcBef>
                <a:spcPts val="799"/>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000085"/>
                </a:solidFill>
                <a:effectLst/>
                <a:uFillTx/>
                <a:latin typeface="Calibri"/>
              </a:rPr>
              <a:t>	</a:t>
            </a:r>
            <a:endParaRPr lang="en-US" sz="3200" b="0" u="none" strike="noStrike" dirty="0">
              <a:solidFill>
                <a:srgbClr val="000000"/>
              </a:solidFill>
              <a:effectLst/>
              <a:uFillTx/>
              <a:latin typeface="Calibri"/>
            </a:endParaRPr>
          </a:p>
        </p:txBody>
      </p:sp>
      <p:sp>
        <p:nvSpPr>
          <p:cNvPr id="18" name="Slide Number Placeholder 4"/>
          <p:cNvSpPr/>
          <p:nvPr/>
        </p:nvSpPr>
        <p:spPr>
          <a:xfrm>
            <a:off x="8058240" y="6195960"/>
            <a:ext cx="49356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604106F-58A4-441D-BF3E-5F80DFA77080}" type="slidenum">
              <a:rPr lang="en-US" sz="1200" b="0" u="none" strike="noStrike">
                <a:solidFill>
                  <a:srgbClr val="898989"/>
                </a:solidFill>
                <a:effectLst/>
                <a:uFillTx/>
                <a:latin typeface="Times New Roman"/>
              </a:rPr>
              <a:t>11</a:t>
            </a:fld>
            <a:endParaRPr lang="en-US" sz="1200" b="0" u="none" strike="noStrike" dirty="0">
              <a:solidFill>
                <a:srgbClr val="000000"/>
              </a:solidFill>
              <a:effectLst/>
              <a:uFillTx/>
              <a:latin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23963D-8977-80BA-A1A6-03F4BB943B95}"/>
              </a:ext>
            </a:extLst>
          </p:cNvPr>
          <p:cNvSpPr txBox="1"/>
          <p:nvPr/>
        </p:nvSpPr>
        <p:spPr>
          <a:xfrm>
            <a:off x="2453268" y="1795347"/>
            <a:ext cx="4839630" cy="646331"/>
          </a:xfrm>
          <a:prstGeom prst="rect">
            <a:avLst/>
          </a:prstGeom>
          <a:noFill/>
        </p:spPr>
        <p:txBody>
          <a:bodyPr wrap="square" rtlCol="0">
            <a:spAutoFit/>
          </a:bodyPr>
          <a:lstStyle/>
          <a:p>
            <a:pPr algn="ctr"/>
            <a:r>
              <a:rPr lang="en-US" sz="3600" b="1" dirty="0">
                <a:solidFill>
                  <a:srgbClr val="C00000"/>
                </a:solidFill>
              </a:rPr>
              <a:t>Discuss in Groups </a:t>
            </a:r>
          </a:p>
        </p:txBody>
      </p:sp>
      <p:sp>
        <p:nvSpPr>
          <p:cNvPr id="3" name="TextBox 2">
            <a:extLst>
              <a:ext uri="{FF2B5EF4-FFF2-40B4-BE49-F238E27FC236}">
                <a16:creationId xmlns:a16="http://schemas.microsoft.com/office/drawing/2014/main" id="{50CEBCA2-65AA-DCB8-7147-D808FCEDDD86}"/>
              </a:ext>
            </a:extLst>
          </p:cNvPr>
          <p:cNvSpPr txBox="1"/>
          <p:nvPr/>
        </p:nvSpPr>
        <p:spPr>
          <a:xfrm>
            <a:off x="869795" y="2553630"/>
            <a:ext cx="7011856" cy="3046988"/>
          </a:xfrm>
          <a:prstGeom prst="rect">
            <a:avLst/>
          </a:prstGeom>
          <a:noFill/>
        </p:spPr>
        <p:txBody>
          <a:bodyPr wrap="none" rtlCol="0">
            <a:spAutoFit/>
          </a:bodyPr>
          <a:lstStyle/>
          <a:p>
            <a:pPr marL="342900" indent="-342900">
              <a:buFont typeface="+mj-lt"/>
              <a:buAutoNum type="arabicPeriod"/>
            </a:pPr>
            <a:r>
              <a:rPr lang="en-US" sz="3200" b="1" dirty="0">
                <a:solidFill>
                  <a:srgbClr val="002060"/>
                </a:solidFill>
              </a:rPr>
              <a:t>What has your experience been </a:t>
            </a:r>
          </a:p>
          <a:p>
            <a:r>
              <a:rPr lang="en-US" sz="3200" b="1" dirty="0">
                <a:solidFill>
                  <a:srgbClr val="002060"/>
                </a:solidFill>
              </a:rPr>
              <a:t>    with the fruits of repentance?</a:t>
            </a:r>
          </a:p>
          <a:p>
            <a:r>
              <a:rPr lang="en-US" sz="3200" b="1" dirty="0">
                <a:solidFill>
                  <a:srgbClr val="002060"/>
                </a:solidFill>
              </a:rPr>
              <a:t>    big or small?</a:t>
            </a:r>
          </a:p>
          <a:p>
            <a:pPr marL="342900" indent="-342900">
              <a:buFont typeface="+mj-lt"/>
              <a:buAutoNum type="arabicPeriod" startAt="2"/>
            </a:pPr>
            <a:r>
              <a:rPr lang="en-US" sz="3200" b="1" dirty="0">
                <a:solidFill>
                  <a:srgbClr val="002060"/>
                </a:solidFill>
              </a:rPr>
              <a:t>How has your life changed </a:t>
            </a:r>
          </a:p>
          <a:p>
            <a:r>
              <a:rPr lang="en-US" sz="3200" b="1" dirty="0">
                <a:solidFill>
                  <a:srgbClr val="002060"/>
                </a:solidFill>
              </a:rPr>
              <a:t>    since you met God and turned it </a:t>
            </a:r>
          </a:p>
          <a:p>
            <a:r>
              <a:rPr lang="en-US" sz="3200" b="1" dirty="0">
                <a:solidFill>
                  <a:srgbClr val="002060"/>
                </a:solidFill>
              </a:rPr>
              <a:t>     over to him?</a:t>
            </a:r>
          </a:p>
        </p:txBody>
      </p:sp>
    </p:spTree>
    <p:extLst>
      <p:ext uri="{BB962C8B-B14F-4D97-AF65-F5344CB8AC3E}">
        <p14:creationId xmlns:p14="http://schemas.microsoft.com/office/powerpoint/2010/main" val="1184498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6D220-26E2-C520-46EC-35C16CECA3A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3AE0894-505A-6CD6-7E87-90F04873E279}"/>
              </a:ext>
            </a:extLst>
          </p:cNvPr>
          <p:cNvSpPr txBox="1"/>
          <p:nvPr/>
        </p:nvSpPr>
        <p:spPr>
          <a:xfrm>
            <a:off x="1555595" y="2386799"/>
            <a:ext cx="6517888" cy="3631763"/>
          </a:xfrm>
          <a:prstGeom prst="rect">
            <a:avLst/>
          </a:prstGeom>
          <a:noFill/>
        </p:spPr>
        <p:txBody>
          <a:bodyPr wrap="square">
            <a:spAutoFit/>
          </a:bodyPr>
          <a:lstStyle/>
          <a:p>
            <a:pPr lvl="1">
              <a:spcBef>
                <a:spcPts val="700"/>
              </a:spcBef>
              <a:buClr>
                <a:srgbClr val="000085"/>
              </a:buCl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800" b="1" u="none" strike="noStrike" dirty="0">
                <a:solidFill>
                  <a:srgbClr val="000085"/>
                </a:solidFill>
                <a:effectLst/>
                <a:uFillTx/>
                <a:latin typeface="Calibri"/>
              </a:rPr>
              <a:t>A sense of living in God’s presence all the time</a:t>
            </a:r>
          </a:p>
          <a:p>
            <a:pPr lvl="1">
              <a:spcBef>
                <a:spcPts val="700"/>
              </a:spcBef>
              <a:buClr>
                <a:srgbClr val="000085"/>
              </a:buCl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z="2800" b="1" u="none" strike="noStrike" dirty="0">
              <a:solidFill>
                <a:srgbClr val="000085"/>
              </a:solidFill>
              <a:effectLst/>
              <a:uFillTx/>
              <a:latin typeface="Calibri"/>
            </a:endParaRPr>
          </a:p>
          <a:p>
            <a:pPr marL="1028700" lvl="1" indent="-571500">
              <a:spcBef>
                <a:spcPts val="700"/>
              </a:spcBef>
              <a:buClr>
                <a:srgbClr val="000085"/>
              </a:buClr>
              <a:buFont typeface="+mj-lt"/>
              <a:buAutoNum type="romanUcPeriod"/>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800" b="1" dirty="0">
                <a:solidFill>
                  <a:srgbClr val="000085"/>
                </a:solidFill>
                <a:latin typeface="Calibri"/>
              </a:rPr>
              <a:t>The gift of the Holy Spirit.</a:t>
            </a:r>
          </a:p>
          <a:p>
            <a:pPr marL="1028700" lvl="1" indent="-571500">
              <a:spcBef>
                <a:spcPts val="700"/>
              </a:spcBef>
              <a:buClr>
                <a:srgbClr val="000085"/>
              </a:buClr>
              <a:buFont typeface="+mj-lt"/>
              <a:buAutoNum type="romanUcPeriod"/>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800" b="1" u="none" strike="noStrike" dirty="0">
                <a:solidFill>
                  <a:srgbClr val="000085"/>
                </a:solidFill>
                <a:effectLst/>
                <a:uFillTx/>
                <a:latin typeface="Calibri"/>
              </a:rPr>
              <a:t>John 14</a:t>
            </a:r>
            <a:r>
              <a:rPr lang="en-US" sz="2800" b="1" dirty="0">
                <a:solidFill>
                  <a:srgbClr val="000085"/>
                </a:solidFill>
                <a:latin typeface="Calibri"/>
              </a:rPr>
              <a:t>:16-17.</a:t>
            </a:r>
          </a:p>
          <a:p>
            <a:pPr marL="1028700" lvl="1" indent="-571500">
              <a:spcBef>
                <a:spcPts val="700"/>
              </a:spcBef>
              <a:buClr>
                <a:srgbClr val="000085"/>
              </a:buClr>
              <a:buFont typeface="+mj-lt"/>
              <a:buAutoNum type="romanUcPeriod"/>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800" b="1" u="none" strike="noStrike" dirty="0">
                <a:solidFill>
                  <a:srgbClr val="000085"/>
                </a:solidFill>
                <a:effectLst/>
                <a:uFillTx/>
                <a:latin typeface="Calibri"/>
              </a:rPr>
              <a:t>Ephesians 5:18.</a:t>
            </a:r>
            <a:endParaRPr lang="en-US" sz="2800" b="0" u="none" strike="noStrike" dirty="0">
              <a:solidFill>
                <a:srgbClr val="000000"/>
              </a:solidFill>
              <a:effectLst/>
              <a:uFillTx/>
              <a:latin typeface="Calibri"/>
            </a:endParaRPr>
          </a:p>
          <a:p>
            <a:pPr>
              <a:spcBef>
                <a:spcPts val="799"/>
              </a:spcBef>
              <a:buClr>
                <a:srgbClr val="000085"/>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b="0" u="none" strike="noStrike" dirty="0">
              <a:solidFill>
                <a:srgbClr val="000000"/>
              </a:solidFill>
              <a:effectLst/>
              <a:uFillTx/>
              <a:latin typeface="Calibri"/>
            </a:endParaRPr>
          </a:p>
        </p:txBody>
      </p:sp>
    </p:spTree>
    <p:extLst>
      <p:ext uri="{BB962C8B-B14F-4D97-AF65-F5344CB8AC3E}">
        <p14:creationId xmlns:p14="http://schemas.microsoft.com/office/powerpoint/2010/main" val="1121362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38665-600D-22D6-7CD9-AF0522DA66E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CF45351-4992-A575-C32F-F0CF0C39E4B2}"/>
              </a:ext>
            </a:extLst>
          </p:cNvPr>
          <p:cNvSpPr txBox="1"/>
          <p:nvPr/>
        </p:nvSpPr>
        <p:spPr>
          <a:xfrm>
            <a:off x="1784195" y="1996507"/>
            <a:ext cx="6032810" cy="3808735"/>
          </a:xfrm>
          <a:prstGeom prst="rect">
            <a:avLst/>
          </a:prstGeom>
          <a:noFill/>
        </p:spPr>
        <p:txBody>
          <a:bodyPr wrap="square">
            <a:spAutoFit/>
          </a:bodyPr>
          <a:lstStyle/>
          <a:p>
            <a:pPr marL="457200" marR="0" lvl="1" indent="0" algn="l" defTabSz="914400" rtl="0" eaLnBrk="1" fontAlgn="auto" latinLnBrk="0" hangingPunct="1">
              <a:lnSpc>
                <a:spcPct val="100000"/>
              </a:lnSpc>
              <a:spcBef>
                <a:spcPts val="700"/>
              </a:spcBef>
              <a:spcAft>
                <a:spcPts val="0"/>
              </a:spcAft>
              <a:buClr>
                <a:srgbClr val="000085"/>
              </a:buClr>
              <a:buSzTx/>
              <a:buFontTx/>
              <a:buNone/>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kumimoji="0" lang="en-US" sz="3200" b="1" i="0" u="none" strike="noStrike" kern="1200" cap="none" spc="0" normalizeH="0" baseline="0" noProof="0" dirty="0">
                <a:ln>
                  <a:noFill/>
                </a:ln>
                <a:solidFill>
                  <a:srgbClr val="000085"/>
                </a:solidFill>
                <a:effectLst/>
                <a:uLnTx/>
                <a:uFillTx/>
                <a:latin typeface="Calibri"/>
              </a:rPr>
              <a:t> Using these measures</a:t>
            </a:r>
          </a:p>
          <a:p>
            <a:pPr marL="1028700" marR="0" lvl="1" indent="-571500" algn="l" defTabSz="914400" rtl="0" eaLnBrk="1" fontAlgn="auto" latinLnBrk="0" hangingPunct="1">
              <a:lnSpc>
                <a:spcPct val="100000"/>
              </a:lnSpc>
              <a:spcBef>
                <a:spcPts val="700"/>
              </a:spcBef>
              <a:spcAft>
                <a:spcPts val="0"/>
              </a:spcAft>
              <a:buClr>
                <a:srgbClr val="000085"/>
              </a:buClr>
              <a:buSzTx/>
              <a:buFont typeface="+mj-lt"/>
              <a:buAutoNum type="romanUcPeriod"/>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kumimoji="0" lang="en-US" sz="3200" b="1" i="0" u="none" strike="noStrike" kern="1200" cap="none" spc="0" normalizeH="0" baseline="0" noProof="0" dirty="0">
                <a:ln>
                  <a:noFill/>
                </a:ln>
                <a:solidFill>
                  <a:srgbClr val="000085"/>
                </a:solidFill>
                <a:effectLst/>
                <a:uLnTx/>
                <a:uFillTx/>
                <a:latin typeface="Calibri"/>
              </a:rPr>
              <a:t>Conduct an anonymous survey at one of your meetings.</a:t>
            </a:r>
          </a:p>
          <a:p>
            <a:pPr marL="1028700" marR="0" lvl="1" indent="-571500" algn="l" defTabSz="914400" rtl="0" eaLnBrk="1" fontAlgn="auto" latinLnBrk="0" hangingPunct="1">
              <a:lnSpc>
                <a:spcPct val="100000"/>
              </a:lnSpc>
              <a:spcBef>
                <a:spcPts val="700"/>
              </a:spcBef>
              <a:spcAft>
                <a:spcPts val="0"/>
              </a:spcAft>
              <a:buClr>
                <a:srgbClr val="000085"/>
              </a:buClr>
              <a:buSzTx/>
              <a:buFont typeface="+mj-lt"/>
              <a:buAutoNum type="romanUcPeriod"/>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kumimoji="0" lang="en-US" sz="3200" b="1" i="0" u="none" strike="noStrike" kern="1200" cap="none" spc="0" normalizeH="0" baseline="0" noProof="0" dirty="0">
                <a:ln>
                  <a:noFill/>
                </a:ln>
                <a:solidFill>
                  <a:srgbClr val="000085"/>
                </a:solidFill>
                <a:effectLst/>
                <a:uLnTx/>
                <a:uFillTx/>
                <a:latin typeface="Calibri"/>
              </a:rPr>
              <a:t>Do a group discussion on these points.</a:t>
            </a:r>
          </a:p>
          <a:p>
            <a:pPr marL="1028700" marR="0" lvl="1" indent="-571500" algn="l" defTabSz="914400" rtl="0" eaLnBrk="1" fontAlgn="auto" latinLnBrk="0" hangingPunct="1">
              <a:lnSpc>
                <a:spcPct val="100000"/>
              </a:lnSpc>
              <a:spcBef>
                <a:spcPts val="700"/>
              </a:spcBef>
              <a:spcAft>
                <a:spcPts val="0"/>
              </a:spcAft>
              <a:buClr>
                <a:srgbClr val="000085"/>
              </a:buClr>
              <a:buSzTx/>
              <a:buFont typeface="+mj-lt"/>
              <a:buAutoNum type="romanUcPeriod"/>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endParaRPr kumimoji="0" lang="en-US" sz="3200" b="0" i="0" u="none" strike="noStrike" kern="1200" cap="none" spc="0" normalizeH="0" baseline="0" noProof="0" dirty="0">
              <a:ln>
                <a:noFill/>
              </a:ln>
              <a:solidFill>
                <a:srgbClr val="000000"/>
              </a:solidFill>
              <a:effectLst/>
              <a:uLnTx/>
              <a:uFillTx/>
              <a:latin typeface="Calibri"/>
            </a:endParaRPr>
          </a:p>
        </p:txBody>
      </p:sp>
    </p:spTree>
    <p:extLst>
      <p:ext uri="{BB962C8B-B14F-4D97-AF65-F5344CB8AC3E}">
        <p14:creationId xmlns:p14="http://schemas.microsoft.com/office/powerpoint/2010/main" val="1106577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PlaceHolder 1"/>
          <p:cNvSpPr>
            <a:spLocks noGrp="1"/>
          </p:cNvSpPr>
          <p:nvPr>
            <p:ph type="title"/>
          </p:nvPr>
        </p:nvSpPr>
        <p:spPr>
          <a:xfrm>
            <a:off x="622440" y="1697040"/>
            <a:ext cx="8089920" cy="728640"/>
          </a:xfrm>
          <a:prstGeom prst="rect">
            <a:avLst/>
          </a:prstGeom>
          <a:noFill/>
          <a:ln w="0">
            <a:noFill/>
          </a:ln>
        </p:spPr>
        <p:txBody>
          <a:bodyPr lIns="90000" tIns="46800" rIns="90000" bIns="46800" anchor="t">
            <a:noAutofit/>
          </a:bodyPr>
          <a:lstStyle/>
          <a:p>
            <a:pPr indent="0">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C01519"/>
                </a:solidFill>
                <a:effectLst/>
                <a:uFillTx/>
                <a:latin typeface="Maiandra GD"/>
              </a:rPr>
              <a:t> </a:t>
            </a:r>
            <a:r>
              <a:rPr lang="en-US" sz="3600" b="1" u="none" strike="noStrike" dirty="0">
                <a:solidFill>
                  <a:srgbClr val="C01519"/>
                </a:solidFill>
                <a:effectLst/>
                <a:uFillTx/>
                <a:latin typeface="Maiandra GD"/>
              </a:rPr>
              <a:t>The Importance of What We Believe</a:t>
            </a:r>
            <a:br>
              <a:rPr sz="3200" dirty="0"/>
            </a:br>
            <a:endParaRPr lang="en-US" sz="3600" b="0" u="none" strike="noStrike" dirty="0">
              <a:solidFill>
                <a:srgbClr val="000000"/>
              </a:solidFill>
              <a:effectLst/>
              <a:uFillTx/>
              <a:latin typeface="Calibri"/>
            </a:endParaRPr>
          </a:p>
        </p:txBody>
      </p:sp>
      <p:sp>
        <p:nvSpPr>
          <p:cNvPr id="20" name="TextBox 19"/>
          <p:cNvSpPr txBox="1"/>
          <p:nvPr/>
        </p:nvSpPr>
        <p:spPr>
          <a:xfrm>
            <a:off x="1345680" y="2565000"/>
            <a:ext cx="7062340" cy="3149640"/>
          </a:xfrm>
          <a:prstGeom prst="rect">
            <a:avLst/>
          </a:prstGeom>
          <a:noFill/>
          <a:ln w="0">
            <a:noFill/>
          </a:ln>
        </p:spPr>
        <p:txBody>
          <a:bodyPr lIns="90000" tIns="46800" rIns="90000" bIns="46800" anchor="t">
            <a:noAutofit/>
          </a:bodyPr>
          <a:lstStyle/>
          <a:p>
            <a:pPr>
              <a:spcBef>
                <a:spcPts val="799"/>
              </a:spcBef>
              <a:buClr>
                <a:srgbClr val="000085"/>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u="none" strike="noStrike" dirty="0">
                <a:solidFill>
                  <a:srgbClr val="0070C0"/>
                </a:solidFill>
                <a:effectLst/>
                <a:uFillTx/>
                <a:latin typeface="Calibri"/>
              </a:rPr>
              <a:t>Worldview:</a:t>
            </a:r>
            <a:r>
              <a:rPr lang="en-CA" sz="2400" b="1" dirty="0">
                <a:solidFill>
                  <a:srgbClr val="0070C0"/>
                </a:solidFill>
              </a:rPr>
              <a:t> “</a:t>
            </a:r>
            <a:r>
              <a:rPr lang="en-CA" sz="2400" b="1" dirty="0">
                <a:solidFill>
                  <a:srgbClr val="0070C0"/>
                </a:solidFill>
                <a:latin typeface="Franklin Gothic Medium" panose="020B0603020102020204" pitchFamily="34" charset="0"/>
              </a:rPr>
              <a:t>A largely unconscious but generally coherent set of presuppositions and beliefs that every person has which shape how we make sense of the world and everything in it. This, in turn, influences such things as how we see ourselves as individuals, how we interpret our role in society, how we deal with social issues, and what we regard as truth.”</a:t>
            </a:r>
            <a:r>
              <a:rPr lang="en-US" sz="2400" b="1" u="none" strike="noStrike" dirty="0">
                <a:solidFill>
                  <a:srgbClr val="0070C0"/>
                </a:solidFill>
                <a:effectLst/>
                <a:uFillTx/>
                <a:latin typeface="Franklin Gothic Medium" panose="020B0603020102020204" pitchFamily="34" charset="0"/>
              </a:rPr>
              <a:t> Oxfordreference.com</a:t>
            </a:r>
          </a:p>
        </p:txBody>
      </p:sp>
      <p:sp>
        <p:nvSpPr>
          <p:cNvPr id="21" name="Slide Number Placeholder 4"/>
          <p:cNvSpPr/>
          <p:nvPr/>
        </p:nvSpPr>
        <p:spPr>
          <a:xfrm>
            <a:off x="8058240" y="6195960"/>
            <a:ext cx="49356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F34236D-0534-4AFC-8E3C-D60C1318CB1D}" type="slidenum">
              <a:rPr lang="en-US" sz="1200" b="0" u="none" strike="noStrike">
                <a:solidFill>
                  <a:srgbClr val="898989"/>
                </a:solidFill>
                <a:effectLst/>
                <a:uFillTx/>
                <a:latin typeface="Times New Roman"/>
              </a:rPr>
              <a:t>15</a:t>
            </a:fld>
            <a:endParaRPr lang="en-US" sz="1200" b="0" u="none" strike="noStrike" dirty="0">
              <a:solidFill>
                <a:srgbClr val="000000"/>
              </a:solidFill>
              <a:effectLst/>
              <a:uFillTx/>
              <a:latin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001AEE-73F0-C721-CCD1-FFBF3124FD19}"/>
              </a:ext>
            </a:extLst>
          </p:cNvPr>
          <p:cNvSpPr txBox="1"/>
          <p:nvPr/>
        </p:nvSpPr>
        <p:spPr>
          <a:xfrm>
            <a:off x="981307" y="2152186"/>
            <a:ext cx="7776231" cy="2246769"/>
          </a:xfrm>
          <a:prstGeom prst="rect">
            <a:avLst/>
          </a:prstGeom>
          <a:noFill/>
        </p:spPr>
        <p:txBody>
          <a:bodyPr wrap="none" rtlCol="0">
            <a:spAutoFit/>
          </a:bodyPr>
          <a:lstStyle/>
          <a:p>
            <a:r>
              <a:rPr lang="en-US" sz="2800" b="1" dirty="0">
                <a:solidFill>
                  <a:srgbClr val="0070C0"/>
                </a:solidFill>
                <a:latin typeface="Franklin Gothic Medium" panose="020B0603020102020204" pitchFamily="34" charset="0"/>
              </a:rPr>
              <a:t>Worldview: “Your</a:t>
            </a:r>
            <a:r>
              <a:rPr lang="en-CA" sz="2800" b="1" dirty="0">
                <a:solidFill>
                  <a:srgbClr val="0070C0"/>
                </a:solidFill>
                <a:latin typeface="Franklin Gothic Medium" panose="020B0603020102020204" pitchFamily="34" charset="0"/>
              </a:rPr>
              <a:t> worldview is the set of beliefs</a:t>
            </a:r>
          </a:p>
          <a:p>
            <a:r>
              <a:rPr lang="en-CA" sz="2800" b="1" dirty="0">
                <a:solidFill>
                  <a:srgbClr val="0070C0"/>
                </a:solidFill>
                <a:latin typeface="Franklin Gothic Medium" panose="020B0603020102020204" pitchFamily="34" charset="0"/>
              </a:rPr>
              <a:t>about fundamental aspects of Reality that </a:t>
            </a:r>
          </a:p>
          <a:p>
            <a:r>
              <a:rPr lang="en-CA" sz="2800" b="1" dirty="0">
                <a:solidFill>
                  <a:srgbClr val="0070C0"/>
                </a:solidFill>
                <a:latin typeface="Franklin Gothic Medium" panose="020B0603020102020204" pitchFamily="34" charset="0"/>
              </a:rPr>
              <a:t>ground and influence all your perceiving, </a:t>
            </a:r>
          </a:p>
          <a:p>
            <a:r>
              <a:rPr lang="en-CA" sz="2800" b="1" dirty="0">
                <a:solidFill>
                  <a:srgbClr val="0070C0"/>
                </a:solidFill>
                <a:latin typeface="Franklin Gothic Medium" panose="020B0603020102020204" pitchFamily="34" charset="0"/>
              </a:rPr>
              <a:t>thinking, knowing, and doing.” </a:t>
            </a:r>
          </a:p>
          <a:p>
            <a:r>
              <a:rPr lang="en-CA" sz="2800" b="1" dirty="0">
                <a:solidFill>
                  <a:srgbClr val="0070C0"/>
                </a:solidFill>
                <a:latin typeface="Franklin Gothic Medium" panose="020B0603020102020204" pitchFamily="34" charset="0"/>
              </a:rPr>
              <a:t>College of Engineering, Oregon State University.</a:t>
            </a:r>
            <a:endParaRPr lang="en-US" sz="2800" b="1" dirty="0">
              <a:solidFill>
                <a:srgbClr val="0070C0"/>
              </a:solidFill>
              <a:latin typeface="Franklin Gothic Medium" panose="020B0603020102020204" pitchFamily="34" charset="0"/>
            </a:endParaRPr>
          </a:p>
        </p:txBody>
      </p:sp>
    </p:spTree>
    <p:extLst>
      <p:ext uri="{BB962C8B-B14F-4D97-AF65-F5344CB8AC3E}">
        <p14:creationId xmlns:p14="http://schemas.microsoft.com/office/powerpoint/2010/main" val="3212113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80E88-A32E-2E45-525E-3DDB5D9D251E}"/>
            </a:ext>
          </a:extLst>
        </p:cNvPr>
        <p:cNvGrpSpPr/>
        <p:nvPr/>
      </p:nvGrpSpPr>
      <p:grpSpPr>
        <a:xfrm>
          <a:off x="0" y="0"/>
          <a:ext cx="0" cy="0"/>
          <a:chOff x="0" y="0"/>
          <a:chExt cx="0" cy="0"/>
        </a:xfrm>
      </p:grpSpPr>
      <p:sp>
        <p:nvSpPr>
          <p:cNvPr id="19" name="PlaceHolder 1">
            <a:extLst>
              <a:ext uri="{FF2B5EF4-FFF2-40B4-BE49-F238E27FC236}">
                <a16:creationId xmlns:a16="http://schemas.microsoft.com/office/drawing/2014/main" id="{A7EB02F8-E082-B965-3686-6627EA1390A6}"/>
              </a:ext>
            </a:extLst>
          </p:cNvPr>
          <p:cNvSpPr>
            <a:spLocks noGrp="1"/>
          </p:cNvSpPr>
          <p:nvPr>
            <p:ph type="title"/>
          </p:nvPr>
        </p:nvSpPr>
        <p:spPr>
          <a:xfrm>
            <a:off x="622440" y="1697040"/>
            <a:ext cx="8089920" cy="728640"/>
          </a:xfrm>
          <a:prstGeom prst="rect">
            <a:avLst/>
          </a:prstGeom>
          <a:noFill/>
          <a:ln w="0">
            <a:noFill/>
          </a:ln>
        </p:spPr>
        <p:txBody>
          <a:bodyPr lIns="90000" tIns="46800" rIns="90000" bIns="46800" anchor="t">
            <a:noAutofit/>
          </a:bodyPr>
          <a:lstStyle/>
          <a:p>
            <a:pPr indent="0">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C01519"/>
                </a:solidFill>
                <a:effectLst/>
                <a:uFillTx/>
                <a:latin typeface="Maiandra GD"/>
              </a:rPr>
              <a:t> </a:t>
            </a:r>
            <a:r>
              <a:rPr lang="en-US" sz="3600" b="1" u="none" strike="noStrike" dirty="0">
                <a:solidFill>
                  <a:srgbClr val="C01519"/>
                </a:solidFill>
                <a:effectLst/>
                <a:uFillTx/>
                <a:latin typeface="Maiandra GD"/>
              </a:rPr>
              <a:t>The Importance of What We Believe</a:t>
            </a:r>
            <a:br>
              <a:rPr sz="3200" dirty="0"/>
            </a:br>
            <a:endParaRPr lang="en-US" sz="3600" b="0" u="none" strike="noStrike" dirty="0">
              <a:solidFill>
                <a:srgbClr val="000000"/>
              </a:solidFill>
              <a:effectLst/>
              <a:uFillTx/>
              <a:latin typeface="Calibri"/>
            </a:endParaRPr>
          </a:p>
        </p:txBody>
      </p:sp>
      <p:sp>
        <p:nvSpPr>
          <p:cNvPr id="20" name="TextBox 19">
            <a:extLst>
              <a:ext uri="{FF2B5EF4-FFF2-40B4-BE49-F238E27FC236}">
                <a16:creationId xmlns:a16="http://schemas.microsoft.com/office/drawing/2014/main" id="{6BEB290F-FE58-E71E-AE5A-3C893A51C79B}"/>
              </a:ext>
            </a:extLst>
          </p:cNvPr>
          <p:cNvSpPr txBox="1"/>
          <p:nvPr/>
        </p:nvSpPr>
        <p:spPr>
          <a:xfrm>
            <a:off x="1345680" y="2565000"/>
            <a:ext cx="6820200" cy="3149640"/>
          </a:xfrm>
          <a:prstGeom prst="rect">
            <a:avLst/>
          </a:prstGeom>
          <a:noFill/>
          <a:ln w="0">
            <a:noFill/>
          </a:ln>
        </p:spPr>
        <p:txBody>
          <a:bodyPr lIns="90000" tIns="46800" rIns="90000" bIns="46800" anchor="t">
            <a:normAutofit lnSpcReduction="10000"/>
          </a:bodyPr>
          <a:lstStyle/>
          <a:p>
            <a:pPr algn="ctr">
              <a:spcBef>
                <a:spcPts val="799"/>
              </a:spcBef>
              <a:buClr>
                <a:srgbClr val="000085"/>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000085"/>
                </a:solidFill>
                <a:effectLst/>
                <a:uFillTx/>
                <a:latin typeface="Calibri"/>
              </a:rPr>
              <a:t>Biblical Worldview- A George Barna survey</a:t>
            </a:r>
            <a:endParaRPr lang="en-US" sz="3200" b="0" u="none" strike="noStrike" dirty="0">
              <a:solidFill>
                <a:srgbClr val="000000"/>
              </a:solidFill>
              <a:effectLst/>
              <a:uFillTx/>
              <a:latin typeface="Calibri"/>
            </a:endParaRPr>
          </a:p>
          <a:p>
            <a:pPr marL="514350" indent="-514350">
              <a:spcBef>
                <a:spcPts val="799"/>
              </a:spcBef>
              <a:buClr>
                <a:srgbClr val="000085"/>
              </a:buClr>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85"/>
                </a:solidFill>
                <a:latin typeface="Calibri"/>
              </a:rPr>
              <a:t>Absolute moral truth exists.</a:t>
            </a:r>
          </a:p>
          <a:p>
            <a:pPr marL="514350" indent="-514350">
              <a:spcBef>
                <a:spcPts val="799"/>
              </a:spcBef>
              <a:buClr>
                <a:srgbClr val="000085"/>
              </a:buClr>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000085"/>
                </a:solidFill>
                <a:effectLst/>
                <a:uFillTx/>
                <a:latin typeface="Calibri"/>
              </a:rPr>
              <a:t>The Bible is totally accurate in all the principles it teaches.</a:t>
            </a:r>
          </a:p>
          <a:p>
            <a:pPr marL="514350" indent="-514350">
              <a:spcBef>
                <a:spcPts val="799"/>
              </a:spcBef>
              <a:buClr>
                <a:srgbClr val="000085"/>
              </a:buClr>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85"/>
                </a:solidFill>
                <a:latin typeface="Calibri"/>
              </a:rPr>
              <a:t>Satan is a real being.</a:t>
            </a:r>
            <a:endParaRPr lang="en-US" sz="3200" b="0" u="none" strike="noStrike" dirty="0">
              <a:solidFill>
                <a:srgbClr val="000000"/>
              </a:solidFill>
              <a:effectLst/>
              <a:uFillTx/>
              <a:latin typeface="Calibri"/>
            </a:endParaRPr>
          </a:p>
        </p:txBody>
      </p:sp>
      <p:sp>
        <p:nvSpPr>
          <p:cNvPr id="21" name="Slide Number Placeholder 4">
            <a:extLst>
              <a:ext uri="{FF2B5EF4-FFF2-40B4-BE49-F238E27FC236}">
                <a16:creationId xmlns:a16="http://schemas.microsoft.com/office/drawing/2014/main" id="{964C0D53-0C0E-EF4D-628E-EFF20B3176C0}"/>
              </a:ext>
            </a:extLst>
          </p:cNvPr>
          <p:cNvSpPr/>
          <p:nvPr/>
        </p:nvSpPr>
        <p:spPr>
          <a:xfrm>
            <a:off x="8058240" y="6195960"/>
            <a:ext cx="49356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F34236D-0534-4AFC-8E3C-D60C1318CB1D}" type="slidenum">
              <a:rPr lang="en-US" sz="1200" b="0" u="none" strike="noStrike">
                <a:solidFill>
                  <a:srgbClr val="898989"/>
                </a:solidFill>
                <a:effectLst/>
                <a:uFillTx/>
                <a:latin typeface="Times New Roman"/>
              </a:rPr>
              <a:t>17</a:t>
            </a:fld>
            <a:endParaRPr lang="en-US" sz="1200" b="0" u="none" strike="noStrike" dirty="0">
              <a:solidFill>
                <a:srgbClr val="000000"/>
              </a:solidFill>
              <a:effectLst/>
              <a:uFillTx/>
              <a:latin typeface="Times New Roman"/>
            </a:endParaRPr>
          </a:p>
        </p:txBody>
      </p:sp>
    </p:spTree>
    <p:extLst>
      <p:ext uri="{BB962C8B-B14F-4D97-AF65-F5344CB8AC3E}">
        <p14:creationId xmlns:p14="http://schemas.microsoft.com/office/powerpoint/2010/main" val="3712131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10250C0-2C14-26E3-45D5-5CAA4F066267}"/>
            </a:ext>
          </a:extLst>
        </p:cNvPr>
        <p:cNvGrpSpPr/>
        <p:nvPr/>
      </p:nvGrpSpPr>
      <p:grpSpPr>
        <a:xfrm>
          <a:off x="0" y="0"/>
          <a:ext cx="0" cy="0"/>
          <a:chOff x="0" y="0"/>
          <a:chExt cx="0" cy="0"/>
        </a:xfrm>
      </p:grpSpPr>
      <p:sp>
        <p:nvSpPr>
          <p:cNvPr id="19" name="PlaceHolder 1">
            <a:extLst>
              <a:ext uri="{FF2B5EF4-FFF2-40B4-BE49-F238E27FC236}">
                <a16:creationId xmlns:a16="http://schemas.microsoft.com/office/drawing/2014/main" id="{BC0494AF-E329-1B7B-6642-4096A33F56A3}"/>
              </a:ext>
            </a:extLst>
          </p:cNvPr>
          <p:cNvSpPr>
            <a:spLocks noGrp="1"/>
          </p:cNvSpPr>
          <p:nvPr>
            <p:ph type="title"/>
          </p:nvPr>
        </p:nvSpPr>
        <p:spPr>
          <a:xfrm>
            <a:off x="622440" y="1697040"/>
            <a:ext cx="8089920" cy="728640"/>
          </a:xfrm>
          <a:prstGeom prst="rect">
            <a:avLst/>
          </a:prstGeom>
          <a:noFill/>
          <a:ln w="0">
            <a:noFill/>
          </a:ln>
        </p:spPr>
        <p:txBody>
          <a:bodyPr lIns="90000" tIns="46800" rIns="90000" bIns="46800" anchor="t">
            <a:noAutofit/>
          </a:bodyPr>
          <a:lstStyle/>
          <a:p>
            <a:pPr indent="0">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C01519"/>
                </a:solidFill>
                <a:effectLst/>
                <a:uFillTx/>
                <a:latin typeface="Maiandra GD"/>
              </a:rPr>
              <a:t> </a:t>
            </a:r>
            <a:r>
              <a:rPr lang="en-US" sz="3600" b="1" u="none" strike="noStrike" dirty="0">
                <a:solidFill>
                  <a:srgbClr val="C01519"/>
                </a:solidFill>
                <a:effectLst/>
                <a:uFillTx/>
                <a:latin typeface="Maiandra GD"/>
              </a:rPr>
              <a:t>The Importance of What We Believe</a:t>
            </a:r>
            <a:br>
              <a:rPr sz="3200" dirty="0"/>
            </a:br>
            <a:endParaRPr lang="en-US" sz="3600" b="0" u="none" strike="noStrike" dirty="0">
              <a:solidFill>
                <a:srgbClr val="000000"/>
              </a:solidFill>
              <a:effectLst/>
              <a:uFillTx/>
              <a:latin typeface="Calibri"/>
            </a:endParaRPr>
          </a:p>
        </p:txBody>
      </p:sp>
      <p:sp>
        <p:nvSpPr>
          <p:cNvPr id="20" name="TextBox 19">
            <a:extLst>
              <a:ext uri="{FF2B5EF4-FFF2-40B4-BE49-F238E27FC236}">
                <a16:creationId xmlns:a16="http://schemas.microsoft.com/office/drawing/2014/main" id="{B263B7C1-7F95-D150-A17C-2C2E7E78A7DF}"/>
              </a:ext>
            </a:extLst>
          </p:cNvPr>
          <p:cNvSpPr txBox="1"/>
          <p:nvPr/>
        </p:nvSpPr>
        <p:spPr>
          <a:xfrm>
            <a:off x="1345680" y="2565000"/>
            <a:ext cx="6820200" cy="3149640"/>
          </a:xfrm>
          <a:prstGeom prst="rect">
            <a:avLst/>
          </a:prstGeom>
          <a:noFill/>
          <a:ln w="0">
            <a:noFill/>
          </a:ln>
        </p:spPr>
        <p:txBody>
          <a:bodyPr lIns="90000" tIns="46800" rIns="90000" bIns="46800" anchor="t">
            <a:normAutofit fontScale="92500" lnSpcReduction="20000"/>
          </a:bodyPr>
          <a:lstStyle/>
          <a:p>
            <a:pPr algn="ctr">
              <a:spcBef>
                <a:spcPts val="799"/>
              </a:spcBef>
              <a:buClr>
                <a:srgbClr val="000085"/>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000085"/>
                </a:solidFill>
                <a:effectLst/>
                <a:uFillTx/>
                <a:latin typeface="Calibri"/>
              </a:rPr>
              <a:t>Biblical worldview</a:t>
            </a:r>
            <a:endParaRPr lang="en-US" sz="3200" b="0" u="none" strike="noStrike" dirty="0">
              <a:solidFill>
                <a:srgbClr val="000000"/>
              </a:solidFill>
              <a:effectLst/>
              <a:uFillTx/>
              <a:latin typeface="Calibri"/>
            </a:endParaRPr>
          </a:p>
          <a:p>
            <a:pPr marL="571500" indent="-571500">
              <a:spcBef>
                <a:spcPts val="799"/>
              </a:spcBef>
              <a:buClr>
                <a:srgbClr val="000085"/>
              </a:buClr>
              <a:buFont typeface="+mj-lt"/>
              <a:buAutoNum type="arabicPeriod" startAt="4"/>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000085"/>
                </a:solidFill>
                <a:effectLst/>
                <a:uFillTx/>
                <a:latin typeface="Calibri"/>
              </a:rPr>
              <a:t> A person cannot earn their way into heaven.</a:t>
            </a:r>
          </a:p>
          <a:p>
            <a:pPr marL="571500" indent="-571500">
              <a:spcBef>
                <a:spcPts val="799"/>
              </a:spcBef>
              <a:buClr>
                <a:srgbClr val="000085"/>
              </a:buClr>
              <a:buFont typeface="+mj-lt"/>
              <a:buAutoNum type="arabicPeriod" startAt="4"/>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85"/>
                </a:solidFill>
                <a:latin typeface="Calibri"/>
              </a:rPr>
              <a:t>Jesus lived a sinless life.</a:t>
            </a:r>
          </a:p>
          <a:p>
            <a:pPr marL="571500" indent="-571500">
              <a:spcBef>
                <a:spcPts val="799"/>
              </a:spcBef>
              <a:buClr>
                <a:srgbClr val="000085"/>
              </a:buClr>
              <a:buFont typeface="+mj-lt"/>
              <a:buAutoNum type="arabicPeriod" startAt="4"/>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000085"/>
                </a:solidFill>
                <a:effectLst/>
                <a:uFillTx/>
                <a:latin typeface="Calibri"/>
              </a:rPr>
              <a:t>God is the all-knowing, all-powerful creator of the world who still rules the universe today.</a:t>
            </a:r>
            <a:endParaRPr lang="en-US" sz="3200" b="0" u="none" strike="noStrike" dirty="0">
              <a:solidFill>
                <a:srgbClr val="000000"/>
              </a:solidFill>
              <a:effectLst/>
              <a:uFillTx/>
              <a:latin typeface="Calibri"/>
            </a:endParaRPr>
          </a:p>
        </p:txBody>
      </p:sp>
      <p:sp>
        <p:nvSpPr>
          <p:cNvPr id="21" name="Slide Number Placeholder 4">
            <a:extLst>
              <a:ext uri="{FF2B5EF4-FFF2-40B4-BE49-F238E27FC236}">
                <a16:creationId xmlns:a16="http://schemas.microsoft.com/office/drawing/2014/main" id="{AE18FABB-68F3-D104-25B2-3CE09BDAAFAA}"/>
              </a:ext>
            </a:extLst>
          </p:cNvPr>
          <p:cNvSpPr/>
          <p:nvPr/>
        </p:nvSpPr>
        <p:spPr>
          <a:xfrm>
            <a:off x="8058240" y="6195960"/>
            <a:ext cx="49356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F34236D-0534-4AFC-8E3C-D60C1318CB1D}" type="slidenum">
              <a:rPr lang="en-US" sz="1200" b="0" u="none" strike="noStrike">
                <a:solidFill>
                  <a:srgbClr val="898989"/>
                </a:solidFill>
                <a:effectLst/>
                <a:uFillTx/>
                <a:latin typeface="Times New Roman"/>
              </a:rPr>
              <a:t>18</a:t>
            </a:fld>
            <a:endParaRPr lang="en-US" sz="1200" b="0" u="none" strike="noStrike" dirty="0">
              <a:solidFill>
                <a:srgbClr val="000000"/>
              </a:solidFill>
              <a:effectLst/>
              <a:uFillTx/>
              <a:latin typeface="Times New Roman"/>
            </a:endParaRPr>
          </a:p>
        </p:txBody>
      </p:sp>
    </p:spTree>
    <p:extLst>
      <p:ext uri="{BB962C8B-B14F-4D97-AF65-F5344CB8AC3E}">
        <p14:creationId xmlns:p14="http://schemas.microsoft.com/office/powerpoint/2010/main" val="2882261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8CD7B67-CAA8-9E98-E7AB-A4D997B79848}"/>
            </a:ext>
          </a:extLst>
        </p:cNvPr>
        <p:cNvGrpSpPr/>
        <p:nvPr/>
      </p:nvGrpSpPr>
      <p:grpSpPr>
        <a:xfrm>
          <a:off x="0" y="0"/>
          <a:ext cx="0" cy="0"/>
          <a:chOff x="0" y="0"/>
          <a:chExt cx="0" cy="0"/>
        </a:xfrm>
      </p:grpSpPr>
      <p:sp>
        <p:nvSpPr>
          <p:cNvPr id="19" name="PlaceHolder 1">
            <a:extLst>
              <a:ext uri="{FF2B5EF4-FFF2-40B4-BE49-F238E27FC236}">
                <a16:creationId xmlns:a16="http://schemas.microsoft.com/office/drawing/2014/main" id="{71A914C2-CB54-D43C-83C8-936829FBD6BD}"/>
              </a:ext>
            </a:extLst>
          </p:cNvPr>
          <p:cNvSpPr>
            <a:spLocks noGrp="1"/>
          </p:cNvSpPr>
          <p:nvPr>
            <p:ph type="title"/>
          </p:nvPr>
        </p:nvSpPr>
        <p:spPr>
          <a:xfrm>
            <a:off x="622440" y="1697040"/>
            <a:ext cx="8089920" cy="728640"/>
          </a:xfrm>
          <a:prstGeom prst="rect">
            <a:avLst/>
          </a:prstGeom>
          <a:noFill/>
          <a:ln w="0">
            <a:noFill/>
          </a:ln>
        </p:spPr>
        <p:txBody>
          <a:bodyPr lIns="90000" tIns="46800" rIns="90000" bIns="46800" anchor="t">
            <a:noAutofit/>
          </a:bodyPr>
          <a:lstStyle/>
          <a:p>
            <a:pPr indent="0">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C01519"/>
                </a:solidFill>
                <a:effectLst/>
                <a:uFillTx/>
                <a:latin typeface="Maiandra GD"/>
              </a:rPr>
              <a:t> </a:t>
            </a:r>
            <a:r>
              <a:rPr lang="en-US" sz="3600" b="1" u="none" strike="noStrike" dirty="0">
                <a:solidFill>
                  <a:srgbClr val="C01519"/>
                </a:solidFill>
                <a:effectLst/>
                <a:uFillTx/>
                <a:latin typeface="Maiandra GD"/>
              </a:rPr>
              <a:t>The Importance of What We Believe</a:t>
            </a:r>
            <a:br>
              <a:rPr sz="3200" dirty="0"/>
            </a:br>
            <a:endParaRPr lang="en-US" sz="3600" b="0" u="none" strike="noStrike" dirty="0">
              <a:solidFill>
                <a:srgbClr val="000000"/>
              </a:solidFill>
              <a:effectLst/>
              <a:uFillTx/>
              <a:latin typeface="Calibri"/>
            </a:endParaRPr>
          </a:p>
        </p:txBody>
      </p:sp>
      <p:sp>
        <p:nvSpPr>
          <p:cNvPr id="20" name="TextBox 19">
            <a:extLst>
              <a:ext uri="{FF2B5EF4-FFF2-40B4-BE49-F238E27FC236}">
                <a16:creationId xmlns:a16="http://schemas.microsoft.com/office/drawing/2014/main" id="{C2E0F508-42CC-9B2A-A3F5-41BE6583823E}"/>
              </a:ext>
            </a:extLst>
          </p:cNvPr>
          <p:cNvSpPr txBox="1"/>
          <p:nvPr/>
        </p:nvSpPr>
        <p:spPr>
          <a:xfrm>
            <a:off x="1345680" y="2565000"/>
            <a:ext cx="6820200" cy="3149640"/>
          </a:xfrm>
          <a:prstGeom prst="rect">
            <a:avLst/>
          </a:prstGeom>
          <a:noFill/>
          <a:ln w="0">
            <a:noFill/>
          </a:ln>
        </p:spPr>
        <p:txBody>
          <a:bodyPr lIns="90000" tIns="46800" rIns="90000" bIns="46800" anchor="t">
            <a:normAutofit fontScale="85000" lnSpcReduction="10000"/>
          </a:bodyPr>
          <a:lstStyle/>
          <a:p>
            <a:pPr algn="ctr">
              <a:spcBef>
                <a:spcPts val="799"/>
              </a:spcBef>
              <a:buClr>
                <a:srgbClr val="000085"/>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000085"/>
                </a:solidFill>
                <a:effectLst/>
                <a:uFillTx/>
                <a:latin typeface="Calibri"/>
              </a:rPr>
              <a:t> Biblical worldview</a:t>
            </a:r>
            <a:endParaRPr lang="en-US" sz="3200" b="0" u="none" strike="noStrike" dirty="0">
              <a:solidFill>
                <a:srgbClr val="000000"/>
              </a:solidFill>
              <a:effectLst/>
              <a:uFillTx/>
              <a:latin typeface="Calibri"/>
            </a:endParaRPr>
          </a:p>
          <a:p>
            <a:pPr marL="343080" indent="-343080">
              <a:spcBef>
                <a:spcPts val="799"/>
              </a:spcBef>
              <a:buClr>
                <a:srgbClr val="000085"/>
              </a:buClr>
              <a:buFont typeface="Arial"/>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000085"/>
                </a:solidFill>
                <a:effectLst/>
                <a:uFillTx/>
                <a:latin typeface="Calibri"/>
              </a:rPr>
              <a:t> </a:t>
            </a:r>
            <a:r>
              <a:rPr lang="en-US" sz="3200" b="1" u="none" strike="noStrike" baseline="30000" dirty="0">
                <a:solidFill>
                  <a:srgbClr val="000085"/>
                </a:solidFill>
                <a:effectLst/>
                <a:uFillTx/>
                <a:latin typeface="Calibri"/>
              </a:rPr>
              <a:t>1</a:t>
            </a:r>
            <a:r>
              <a:rPr lang="en-US" sz="3200" b="1" u="none" strike="noStrike" dirty="0">
                <a:solidFill>
                  <a:srgbClr val="000085"/>
                </a:solidFill>
                <a:effectLst/>
                <a:uFillTx/>
                <a:latin typeface="Calibri"/>
              </a:rPr>
              <a:t>Barna found that nine percent of born-again Christians believe all of these points.</a:t>
            </a:r>
          </a:p>
          <a:p>
            <a:pPr marL="343080" indent="-343080">
              <a:spcBef>
                <a:spcPts val="799"/>
              </a:spcBef>
              <a:buClr>
                <a:srgbClr val="000085"/>
              </a:buClr>
              <a:buFont typeface="Arial"/>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baseline="30000" dirty="0">
                <a:solidFill>
                  <a:srgbClr val="000085"/>
                </a:solidFill>
                <a:latin typeface="Calibri"/>
              </a:rPr>
              <a:t>2</a:t>
            </a:r>
            <a:r>
              <a:rPr lang="en-US" sz="3200" b="1" dirty="0">
                <a:solidFill>
                  <a:srgbClr val="000085"/>
                </a:solidFill>
                <a:latin typeface="Calibri"/>
              </a:rPr>
              <a:t>“Only about 6 percent of Canadians are truly biblical in their Christian beliefs.” Is Canada a Christian Nation- Part 2, Craig Docksteader- toshiftanation.ca</a:t>
            </a:r>
            <a:endParaRPr lang="en-US" sz="3200" b="0" u="none" strike="noStrike" dirty="0">
              <a:solidFill>
                <a:srgbClr val="000000"/>
              </a:solidFill>
              <a:effectLst/>
              <a:uFillTx/>
              <a:latin typeface="Calibri"/>
            </a:endParaRPr>
          </a:p>
        </p:txBody>
      </p:sp>
      <p:sp>
        <p:nvSpPr>
          <p:cNvPr id="21" name="Slide Number Placeholder 4">
            <a:extLst>
              <a:ext uri="{FF2B5EF4-FFF2-40B4-BE49-F238E27FC236}">
                <a16:creationId xmlns:a16="http://schemas.microsoft.com/office/drawing/2014/main" id="{68320C4D-B819-1AE5-67D2-4D702580A1BE}"/>
              </a:ext>
            </a:extLst>
          </p:cNvPr>
          <p:cNvSpPr/>
          <p:nvPr/>
        </p:nvSpPr>
        <p:spPr>
          <a:xfrm>
            <a:off x="8058240" y="6195960"/>
            <a:ext cx="49356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F34236D-0534-4AFC-8E3C-D60C1318CB1D}" type="slidenum">
              <a:rPr lang="en-US" sz="1200" b="0" u="none" strike="noStrike">
                <a:solidFill>
                  <a:srgbClr val="898989"/>
                </a:solidFill>
                <a:effectLst/>
                <a:uFillTx/>
                <a:latin typeface="Times New Roman"/>
              </a:rPr>
              <a:t>19</a:t>
            </a:fld>
            <a:endParaRPr lang="en-US" sz="1200" b="0" u="none" strike="noStrike" dirty="0">
              <a:solidFill>
                <a:srgbClr val="000000"/>
              </a:solidFill>
              <a:effectLst/>
              <a:uFillTx/>
              <a:latin typeface="Times New Roman"/>
            </a:endParaRPr>
          </a:p>
        </p:txBody>
      </p:sp>
    </p:spTree>
    <p:extLst>
      <p:ext uri="{BB962C8B-B14F-4D97-AF65-F5344CB8AC3E}">
        <p14:creationId xmlns:p14="http://schemas.microsoft.com/office/powerpoint/2010/main" val="3553203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E1F07E-7BA2-886D-9FBB-D5380671C9FD}"/>
              </a:ext>
            </a:extLst>
          </p:cNvPr>
          <p:cNvSpPr txBox="1"/>
          <p:nvPr/>
        </p:nvSpPr>
        <p:spPr>
          <a:xfrm>
            <a:off x="1612226" y="2196790"/>
            <a:ext cx="5675079" cy="2677656"/>
          </a:xfrm>
          <a:prstGeom prst="rect">
            <a:avLst/>
          </a:prstGeom>
          <a:noFill/>
        </p:spPr>
        <p:txBody>
          <a:bodyPr wrap="none" rtlCol="0">
            <a:spAutoFit/>
          </a:bodyPr>
          <a:lstStyle/>
          <a:p>
            <a:pPr algn="ctr"/>
            <a:r>
              <a:rPr lang="en-US" sz="2800" b="1" dirty="0">
                <a:solidFill>
                  <a:srgbClr val="0070C0"/>
                </a:solidFill>
              </a:rPr>
              <a:t>BY ALLAN R. CHICHESTER</a:t>
            </a:r>
          </a:p>
          <a:p>
            <a:pPr algn="ctr"/>
            <a:r>
              <a:rPr lang="en-US" sz="2800" b="1" dirty="0">
                <a:solidFill>
                  <a:srgbClr val="0070C0"/>
                </a:solidFill>
              </a:rPr>
              <a:t>DIRECTOR OF </a:t>
            </a:r>
          </a:p>
          <a:p>
            <a:pPr algn="ctr"/>
            <a:r>
              <a:rPr lang="en-US" sz="2800" b="1" dirty="0">
                <a:solidFill>
                  <a:srgbClr val="0070C0"/>
                </a:solidFill>
              </a:rPr>
              <a:t>MEN’S MINISTRIES,</a:t>
            </a:r>
          </a:p>
          <a:p>
            <a:pPr algn="ctr"/>
            <a:r>
              <a:rPr lang="en-US" sz="2800" b="1" dirty="0">
                <a:solidFill>
                  <a:srgbClr val="0070C0"/>
                </a:solidFill>
              </a:rPr>
              <a:t>ONTARIO CONFERENCE </a:t>
            </a:r>
          </a:p>
          <a:p>
            <a:pPr algn="ctr"/>
            <a:r>
              <a:rPr lang="en-US" sz="2800" b="1" dirty="0">
                <a:solidFill>
                  <a:srgbClr val="0070C0"/>
                </a:solidFill>
              </a:rPr>
              <a:t>OF SEVENTH-DAY ADVENTISTS</a:t>
            </a:r>
          </a:p>
          <a:p>
            <a:pPr algn="ctr"/>
            <a:r>
              <a:rPr lang="en-US" sz="2800" b="1" dirty="0">
                <a:solidFill>
                  <a:srgbClr val="0070C0"/>
                </a:solidFill>
              </a:rPr>
              <a:t>AUGUST 16,2025.</a:t>
            </a:r>
          </a:p>
        </p:txBody>
      </p:sp>
    </p:spTree>
    <p:extLst>
      <p:ext uri="{BB962C8B-B14F-4D97-AF65-F5344CB8AC3E}">
        <p14:creationId xmlns:p14="http://schemas.microsoft.com/office/powerpoint/2010/main" val="3054858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E774F7D-B41D-EB08-CBF4-FD3587F6929E}"/>
            </a:ext>
          </a:extLst>
        </p:cNvPr>
        <p:cNvGrpSpPr/>
        <p:nvPr/>
      </p:nvGrpSpPr>
      <p:grpSpPr>
        <a:xfrm>
          <a:off x="0" y="0"/>
          <a:ext cx="0" cy="0"/>
          <a:chOff x="0" y="0"/>
          <a:chExt cx="0" cy="0"/>
        </a:xfrm>
      </p:grpSpPr>
      <p:sp>
        <p:nvSpPr>
          <p:cNvPr id="19" name="PlaceHolder 1">
            <a:extLst>
              <a:ext uri="{FF2B5EF4-FFF2-40B4-BE49-F238E27FC236}">
                <a16:creationId xmlns:a16="http://schemas.microsoft.com/office/drawing/2014/main" id="{0CFA9F7F-4D4C-BAD5-A2E5-7591F432DB40}"/>
              </a:ext>
            </a:extLst>
          </p:cNvPr>
          <p:cNvSpPr>
            <a:spLocks noGrp="1"/>
          </p:cNvSpPr>
          <p:nvPr>
            <p:ph type="title"/>
          </p:nvPr>
        </p:nvSpPr>
        <p:spPr>
          <a:xfrm>
            <a:off x="622440" y="1697040"/>
            <a:ext cx="8089920" cy="728640"/>
          </a:xfrm>
          <a:prstGeom prst="rect">
            <a:avLst/>
          </a:prstGeom>
          <a:noFill/>
          <a:ln w="0">
            <a:noFill/>
          </a:ln>
        </p:spPr>
        <p:txBody>
          <a:bodyPr lIns="90000" tIns="46800" rIns="90000" bIns="46800" anchor="t">
            <a:noAutofit/>
          </a:bodyPr>
          <a:lstStyle/>
          <a:p>
            <a:pPr indent="0">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C01519"/>
                </a:solidFill>
                <a:effectLst/>
                <a:uFillTx/>
                <a:latin typeface="Maiandra GD"/>
              </a:rPr>
              <a:t> </a:t>
            </a:r>
            <a:r>
              <a:rPr lang="en-US" sz="3600" b="1" u="none" strike="noStrike" dirty="0">
                <a:solidFill>
                  <a:srgbClr val="C01519"/>
                </a:solidFill>
                <a:effectLst/>
                <a:uFillTx/>
                <a:latin typeface="Maiandra GD"/>
              </a:rPr>
              <a:t>The Importance of What We Believe</a:t>
            </a:r>
            <a:br>
              <a:rPr sz="3200" dirty="0"/>
            </a:br>
            <a:endParaRPr lang="en-US" sz="3600" b="0" u="none" strike="noStrike" dirty="0">
              <a:solidFill>
                <a:srgbClr val="000000"/>
              </a:solidFill>
              <a:effectLst/>
              <a:uFillTx/>
              <a:latin typeface="Calibri"/>
            </a:endParaRPr>
          </a:p>
        </p:txBody>
      </p:sp>
      <p:sp>
        <p:nvSpPr>
          <p:cNvPr id="20" name="TextBox 19">
            <a:extLst>
              <a:ext uri="{FF2B5EF4-FFF2-40B4-BE49-F238E27FC236}">
                <a16:creationId xmlns:a16="http://schemas.microsoft.com/office/drawing/2014/main" id="{C146D2A7-97B0-886D-036D-5971F230D87B}"/>
              </a:ext>
            </a:extLst>
          </p:cNvPr>
          <p:cNvSpPr txBox="1"/>
          <p:nvPr/>
        </p:nvSpPr>
        <p:spPr>
          <a:xfrm>
            <a:off x="1345680" y="2565000"/>
            <a:ext cx="6820200" cy="3149640"/>
          </a:xfrm>
          <a:prstGeom prst="rect">
            <a:avLst/>
          </a:prstGeom>
          <a:noFill/>
          <a:ln w="0">
            <a:noFill/>
          </a:ln>
        </p:spPr>
        <p:txBody>
          <a:bodyPr lIns="90000" tIns="46800" rIns="90000" bIns="46800" anchor="t">
            <a:normAutofit lnSpcReduction="10000"/>
          </a:bodyPr>
          <a:lstStyle/>
          <a:p>
            <a:pPr>
              <a:spcBef>
                <a:spcPts val="799"/>
              </a:spcBef>
              <a:buClr>
                <a:srgbClr val="000085"/>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u="none" strike="noStrike" dirty="0">
                <a:solidFill>
                  <a:srgbClr val="000085"/>
                </a:solidFill>
                <a:effectLst/>
                <a:uFillTx/>
                <a:latin typeface="Calibri"/>
              </a:rPr>
              <a:t>The Biblical worldview of the Seventh-day Adventist Church is stated in our 28 Fundamental Beliefs.</a:t>
            </a:r>
            <a:endParaRPr lang="en-US" sz="4000" b="0" u="none" strike="noStrike" dirty="0">
              <a:solidFill>
                <a:srgbClr val="000000"/>
              </a:solidFill>
              <a:effectLst/>
              <a:uFillTx/>
              <a:latin typeface="Calibri"/>
            </a:endParaRPr>
          </a:p>
          <a:p>
            <a:pPr>
              <a:spcBef>
                <a:spcPts val="799"/>
              </a:spcBef>
              <a:buClr>
                <a:srgbClr val="000085"/>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u="none" strike="noStrike" dirty="0">
                <a:solidFill>
                  <a:srgbClr val="000085"/>
                </a:solidFill>
                <a:effectLst/>
                <a:uFillTx/>
                <a:latin typeface="Calibri"/>
              </a:rPr>
              <a:t> </a:t>
            </a:r>
            <a:endParaRPr lang="en-US" sz="4000" b="0" u="none" strike="noStrike" dirty="0">
              <a:solidFill>
                <a:srgbClr val="000000"/>
              </a:solidFill>
              <a:effectLst/>
              <a:uFillTx/>
              <a:latin typeface="Calibri"/>
            </a:endParaRPr>
          </a:p>
        </p:txBody>
      </p:sp>
      <p:sp>
        <p:nvSpPr>
          <p:cNvPr id="21" name="Slide Number Placeholder 4">
            <a:extLst>
              <a:ext uri="{FF2B5EF4-FFF2-40B4-BE49-F238E27FC236}">
                <a16:creationId xmlns:a16="http://schemas.microsoft.com/office/drawing/2014/main" id="{F7A79A76-D9CA-FD45-78F0-7873E0EC47E4}"/>
              </a:ext>
            </a:extLst>
          </p:cNvPr>
          <p:cNvSpPr/>
          <p:nvPr/>
        </p:nvSpPr>
        <p:spPr>
          <a:xfrm>
            <a:off x="8058240" y="6195960"/>
            <a:ext cx="49356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F34236D-0534-4AFC-8E3C-D60C1318CB1D}" type="slidenum">
              <a:rPr lang="en-US" sz="1200" b="0" u="none" strike="noStrike">
                <a:solidFill>
                  <a:srgbClr val="898989"/>
                </a:solidFill>
                <a:effectLst/>
                <a:uFillTx/>
                <a:latin typeface="Times New Roman"/>
              </a:rPr>
              <a:t>20</a:t>
            </a:fld>
            <a:endParaRPr lang="en-US" sz="1200" b="0" u="none" strike="noStrike" dirty="0">
              <a:solidFill>
                <a:srgbClr val="000000"/>
              </a:solidFill>
              <a:effectLst/>
              <a:uFillTx/>
              <a:latin typeface="Times New Roman"/>
            </a:endParaRPr>
          </a:p>
        </p:txBody>
      </p:sp>
    </p:spTree>
    <p:extLst>
      <p:ext uri="{BB962C8B-B14F-4D97-AF65-F5344CB8AC3E}">
        <p14:creationId xmlns:p14="http://schemas.microsoft.com/office/powerpoint/2010/main" val="732755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48949F1-2520-CAB6-13BD-3A8FC8F40EAB}"/>
            </a:ext>
          </a:extLst>
        </p:cNvPr>
        <p:cNvGrpSpPr/>
        <p:nvPr/>
      </p:nvGrpSpPr>
      <p:grpSpPr>
        <a:xfrm>
          <a:off x="0" y="0"/>
          <a:ext cx="0" cy="0"/>
          <a:chOff x="0" y="0"/>
          <a:chExt cx="0" cy="0"/>
        </a:xfrm>
      </p:grpSpPr>
      <p:sp>
        <p:nvSpPr>
          <p:cNvPr id="19" name="PlaceHolder 1">
            <a:extLst>
              <a:ext uri="{FF2B5EF4-FFF2-40B4-BE49-F238E27FC236}">
                <a16:creationId xmlns:a16="http://schemas.microsoft.com/office/drawing/2014/main" id="{4FB671A2-614A-9FD2-D3DA-61C8BD33A1B9}"/>
              </a:ext>
            </a:extLst>
          </p:cNvPr>
          <p:cNvSpPr>
            <a:spLocks noGrp="1"/>
          </p:cNvSpPr>
          <p:nvPr>
            <p:ph type="title"/>
          </p:nvPr>
        </p:nvSpPr>
        <p:spPr>
          <a:xfrm>
            <a:off x="622440" y="1697040"/>
            <a:ext cx="8089920" cy="728640"/>
          </a:xfrm>
          <a:prstGeom prst="rect">
            <a:avLst/>
          </a:prstGeom>
          <a:noFill/>
          <a:ln w="0">
            <a:noFill/>
          </a:ln>
        </p:spPr>
        <p:txBody>
          <a:bodyPr lIns="90000" tIns="46800" rIns="90000" bIns="46800" anchor="t">
            <a:noAutofit/>
          </a:bodyPr>
          <a:lstStyle/>
          <a:p>
            <a:pPr indent="0">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C01519"/>
                </a:solidFill>
                <a:effectLst/>
                <a:uFillTx/>
                <a:latin typeface="Maiandra GD"/>
              </a:rPr>
              <a:t> </a:t>
            </a:r>
            <a:r>
              <a:rPr lang="en-US" sz="3600" b="1" u="none" strike="noStrike" dirty="0">
                <a:solidFill>
                  <a:srgbClr val="C01519"/>
                </a:solidFill>
                <a:effectLst/>
                <a:uFillTx/>
                <a:latin typeface="Maiandra GD"/>
              </a:rPr>
              <a:t>The Importance of What We Believe</a:t>
            </a:r>
            <a:br>
              <a:rPr sz="3200" dirty="0"/>
            </a:br>
            <a:endParaRPr lang="en-US" sz="3600" b="0" u="none" strike="noStrike" dirty="0">
              <a:solidFill>
                <a:srgbClr val="000000"/>
              </a:solidFill>
              <a:effectLst/>
              <a:uFillTx/>
              <a:latin typeface="Calibri"/>
            </a:endParaRPr>
          </a:p>
        </p:txBody>
      </p:sp>
      <p:sp>
        <p:nvSpPr>
          <p:cNvPr id="20" name="TextBox 19">
            <a:extLst>
              <a:ext uri="{FF2B5EF4-FFF2-40B4-BE49-F238E27FC236}">
                <a16:creationId xmlns:a16="http://schemas.microsoft.com/office/drawing/2014/main" id="{D62976ED-E223-E020-0C0B-1FBE26C70310}"/>
              </a:ext>
            </a:extLst>
          </p:cNvPr>
          <p:cNvSpPr txBox="1"/>
          <p:nvPr/>
        </p:nvSpPr>
        <p:spPr>
          <a:xfrm>
            <a:off x="1401436" y="2061359"/>
            <a:ext cx="6820200" cy="3491947"/>
          </a:xfrm>
          <a:prstGeom prst="rect">
            <a:avLst/>
          </a:prstGeom>
          <a:noFill/>
          <a:ln w="0">
            <a:noFill/>
          </a:ln>
        </p:spPr>
        <p:txBody>
          <a:bodyPr lIns="90000" tIns="46800" rIns="90000" bIns="46800" anchor="t">
            <a:normAutofit fontScale="77500" lnSpcReduction="20000"/>
          </a:bodyPr>
          <a:lstStyle/>
          <a:p>
            <a:pPr>
              <a:spcBef>
                <a:spcPts val="799"/>
              </a:spcBef>
              <a:buClr>
                <a:srgbClr val="000085"/>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b="0" u="none" strike="noStrike" dirty="0">
              <a:solidFill>
                <a:srgbClr val="000000"/>
              </a:solidFill>
              <a:effectLst/>
              <a:uFillTx/>
              <a:latin typeface="Calibri"/>
            </a:endParaRPr>
          </a:p>
          <a:p>
            <a:pPr algn="ctr">
              <a:spcBef>
                <a:spcPts val="799"/>
              </a:spcBef>
              <a:buClr>
                <a:srgbClr val="000085"/>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000085"/>
                </a:solidFill>
                <a:effectLst/>
                <a:uFillTx/>
                <a:latin typeface="Calibri"/>
              </a:rPr>
              <a:t>Absolute truth vs. moral relativism</a:t>
            </a:r>
          </a:p>
          <a:p>
            <a:pPr marL="514350" indent="-514350">
              <a:spcBef>
                <a:spcPts val="799"/>
              </a:spcBef>
              <a:buClr>
                <a:srgbClr val="000085"/>
              </a:buClr>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baseline="30000" dirty="0">
                <a:solidFill>
                  <a:srgbClr val="000085"/>
                </a:solidFill>
                <a:latin typeface="Calibri"/>
              </a:rPr>
              <a:t>3</a:t>
            </a:r>
            <a:r>
              <a:rPr lang="en-US" sz="3200" b="1" dirty="0">
                <a:solidFill>
                  <a:srgbClr val="000085"/>
                </a:solidFill>
                <a:latin typeface="Calibri"/>
              </a:rPr>
              <a:t>“A survey by the Barna organization found that 22% of Americans believe that there is absolute truth.”</a:t>
            </a:r>
          </a:p>
          <a:p>
            <a:pPr marL="514350" indent="-514350">
              <a:spcBef>
                <a:spcPts val="799"/>
              </a:spcBef>
              <a:buClr>
                <a:srgbClr val="000085"/>
              </a:buClr>
              <a:buFont typeface="+mj-lt"/>
              <a:buAutoNum type="arabicPeriod"/>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3000" dirty="0">
                <a:solidFill>
                  <a:srgbClr val="0070C0"/>
                </a:solidFill>
              </a:rPr>
              <a:t> </a:t>
            </a:r>
            <a:r>
              <a:rPr lang="en-CA" sz="3000" u="sng" dirty="0">
                <a:hlinkClick r:id="rId2"/>
              </a:rPr>
              <a:t>According to the Institute for Family </a:t>
            </a:r>
            <a:r>
              <a:rPr lang="en-CA" sz="3000" u="sng" dirty="0">
                <a:solidFill>
                  <a:srgbClr val="0070C0"/>
                </a:solidFill>
              </a:rPr>
              <a:t>Studies, </a:t>
            </a:r>
            <a:r>
              <a:rPr lang="en-CA" sz="3000" u="sng" baseline="30000" dirty="0">
                <a:solidFill>
                  <a:srgbClr val="0070C0"/>
                </a:solidFill>
              </a:rPr>
              <a:t>4</a:t>
            </a:r>
            <a:r>
              <a:rPr lang="en-CA" sz="3000" u="sng" dirty="0">
                <a:solidFill>
                  <a:srgbClr val="0070C0"/>
                </a:solidFill>
              </a:rPr>
              <a:t>“Approximately</a:t>
            </a:r>
            <a:r>
              <a:rPr lang="en-CA" sz="3000" b="1" dirty="0">
                <a:solidFill>
                  <a:srgbClr val="0070C0"/>
                </a:solidFill>
              </a:rPr>
              <a:t> 20% of Canadian men report having cheated on their spouse.”</a:t>
            </a:r>
            <a:r>
              <a:rPr lang="en-CA" sz="3000" u="sng" dirty="0"/>
              <a:t> https://tinyurl.com/t3a9auuc</a:t>
            </a:r>
            <a:endParaRPr lang="en-US" sz="3000" b="1" dirty="0">
              <a:solidFill>
                <a:srgbClr val="000085"/>
              </a:solidFill>
              <a:latin typeface="Calibri"/>
            </a:endParaRPr>
          </a:p>
          <a:p>
            <a:pPr>
              <a:spcBef>
                <a:spcPts val="799"/>
              </a:spcBef>
              <a:buClr>
                <a:srgbClr val="000085"/>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b="0" u="none" strike="noStrike" dirty="0">
              <a:solidFill>
                <a:srgbClr val="000000"/>
              </a:solidFill>
              <a:effectLst/>
              <a:uFillTx/>
              <a:latin typeface="Calibri"/>
            </a:endParaRPr>
          </a:p>
          <a:p>
            <a:pPr>
              <a:spcBef>
                <a:spcPts val="799"/>
              </a:spcBef>
              <a:buClr>
                <a:srgbClr val="000085"/>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b="0" u="none" strike="noStrike" dirty="0">
              <a:solidFill>
                <a:srgbClr val="000000"/>
              </a:solidFill>
              <a:effectLst/>
              <a:uFillTx/>
              <a:latin typeface="Calibri"/>
            </a:endParaRPr>
          </a:p>
          <a:p>
            <a:pPr>
              <a:spcBef>
                <a:spcPts val="799"/>
              </a:spcBef>
              <a:buClr>
                <a:srgbClr val="000085"/>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b="0" u="none" strike="noStrike" dirty="0">
              <a:solidFill>
                <a:srgbClr val="000000"/>
              </a:solidFill>
              <a:effectLst/>
              <a:uFillTx/>
              <a:latin typeface="Calibri"/>
            </a:endParaRPr>
          </a:p>
        </p:txBody>
      </p:sp>
      <p:sp>
        <p:nvSpPr>
          <p:cNvPr id="21" name="Slide Number Placeholder 4">
            <a:extLst>
              <a:ext uri="{FF2B5EF4-FFF2-40B4-BE49-F238E27FC236}">
                <a16:creationId xmlns:a16="http://schemas.microsoft.com/office/drawing/2014/main" id="{71A417A3-7051-3E8D-699C-153FC7470057}"/>
              </a:ext>
            </a:extLst>
          </p:cNvPr>
          <p:cNvSpPr/>
          <p:nvPr/>
        </p:nvSpPr>
        <p:spPr>
          <a:xfrm>
            <a:off x="8058240" y="6195960"/>
            <a:ext cx="49356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F34236D-0534-4AFC-8E3C-D60C1318CB1D}" type="slidenum">
              <a:rPr lang="en-US" sz="1200" b="0" u="none" strike="noStrike">
                <a:solidFill>
                  <a:srgbClr val="898989"/>
                </a:solidFill>
                <a:effectLst/>
                <a:uFillTx/>
                <a:latin typeface="Times New Roman"/>
              </a:rPr>
              <a:t>21</a:t>
            </a:fld>
            <a:endParaRPr lang="en-US" sz="1200" b="0" u="none" strike="noStrike" dirty="0">
              <a:solidFill>
                <a:srgbClr val="000000"/>
              </a:solidFill>
              <a:effectLst/>
              <a:uFillTx/>
              <a:latin typeface="Times New Roman"/>
            </a:endParaRPr>
          </a:p>
        </p:txBody>
      </p:sp>
    </p:spTree>
    <p:extLst>
      <p:ext uri="{BB962C8B-B14F-4D97-AF65-F5344CB8AC3E}">
        <p14:creationId xmlns:p14="http://schemas.microsoft.com/office/powerpoint/2010/main" val="2706748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8E65E-3B2F-5C85-997E-8FE32FA0F535}"/>
            </a:ext>
          </a:extLst>
        </p:cNvPr>
        <p:cNvGrpSpPr/>
        <p:nvPr/>
      </p:nvGrpSpPr>
      <p:grpSpPr>
        <a:xfrm>
          <a:off x="0" y="0"/>
          <a:ext cx="0" cy="0"/>
          <a:chOff x="0" y="0"/>
          <a:chExt cx="0" cy="0"/>
        </a:xfrm>
      </p:grpSpPr>
      <p:sp>
        <p:nvSpPr>
          <p:cNvPr id="19" name="PlaceHolder 1">
            <a:extLst>
              <a:ext uri="{FF2B5EF4-FFF2-40B4-BE49-F238E27FC236}">
                <a16:creationId xmlns:a16="http://schemas.microsoft.com/office/drawing/2014/main" id="{D2466151-3044-D4BF-F0BB-DF6D605798F0}"/>
              </a:ext>
            </a:extLst>
          </p:cNvPr>
          <p:cNvSpPr>
            <a:spLocks noGrp="1"/>
          </p:cNvSpPr>
          <p:nvPr>
            <p:ph type="title"/>
          </p:nvPr>
        </p:nvSpPr>
        <p:spPr>
          <a:xfrm>
            <a:off x="622440" y="1697040"/>
            <a:ext cx="8089920" cy="728640"/>
          </a:xfrm>
          <a:prstGeom prst="rect">
            <a:avLst/>
          </a:prstGeom>
          <a:noFill/>
          <a:ln w="0">
            <a:noFill/>
          </a:ln>
        </p:spPr>
        <p:txBody>
          <a:bodyPr lIns="90000" tIns="46800" rIns="90000" bIns="46800" anchor="t">
            <a:noAutofit/>
          </a:bodyPr>
          <a:lstStyle/>
          <a:p>
            <a:pPr indent="0">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C01519"/>
                </a:solidFill>
                <a:effectLst/>
                <a:uFillTx/>
                <a:latin typeface="Maiandra GD"/>
              </a:rPr>
              <a:t> </a:t>
            </a:r>
            <a:r>
              <a:rPr lang="en-US" sz="3600" b="1" u="none" strike="noStrike" dirty="0">
                <a:solidFill>
                  <a:srgbClr val="C01519"/>
                </a:solidFill>
                <a:effectLst/>
                <a:uFillTx/>
                <a:latin typeface="Maiandra GD"/>
              </a:rPr>
              <a:t>The Importance of What We Believe</a:t>
            </a:r>
            <a:br>
              <a:rPr sz="3200" dirty="0"/>
            </a:br>
            <a:endParaRPr lang="en-US" sz="3600" b="0" u="none" strike="noStrike" dirty="0">
              <a:solidFill>
                <a:srgbClr val="000000"/>
              </a:solidFill>
              <a:effectLst/>
              <a:uFillTx/>
              <a:latin typeface="Calibri"/>
            </a:endParaRPr>
          </a:p>
        </p:txBody>
      </p:sp>
      <p:sp>
        <p:nvSpPr>
          <p:cNvPr id="20" name="TextBox 19">
            <a:extLst>
              <a:ext uri="{FF2B5EF4-FFF2-40B4-BE49-F238E27FC236}">
                <a16:creationId xmlns:a16="http://schemas.microsoft.com/office/drawing/2014/main" id="{0EBDED92-A103-EE84-1AEB-9AAD3ADA1838}"/>
              </a:ext>
            </a:extLst>
          </p:cNvPr>
          <p:cNvSpPr txBox="1"/>
          <p:nvPr/>
        </p:nvSpPr>
        <p:spPr>
          <a:xfrm>
            <a:off x="1401436" y="2061360"/>
            <a:ext cx="6820200" cy="3149640"/>
          </a:xfrm>
          <a:prstGeom prst="rect">
            <a:avLst/>
          </a:prstGeom>
          <a:noFill/>
          <a:ln w="0">
            <a:noFill/>
          </a:ln>
        </p:spPr>
        <p:txBody>
          <a:bodyPr lIns="90000" tIns="46800" rIns="90000" bIns="46800" anchor="t">
            <a:normAutofit fontScale="92500" lnSpcReduction="20000"/>
          </a:bodyPr>
          <a:lstStyle/>
          <a:p>
            <a:pPr>
              <a:spcBef>
                <a:spcPts val="799"/>
              </a:spcBef>
              <a:buClr>
                <a:srgbClr val="000085"/>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b="0" u="none" strike="noStrike" dirty="0">
              <a:solidFill>
                <a:srgbClr val="000000"/>
              </a:solidFill>
              <a:effectLst/>
              <a:uFillTx/>
              <a:latin typeface="Calibri"/>
            </a:endParaRPr>
          </a:p>
          <a:p>
            <a:pPr algn="ctr">
              <a:spcBef>
                <a:spcPts val="799"/>
              </a:spcBef>
              <a:buClr>
                <a:srgbClr val="000085"/>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000085"/>
                </a:solidFill>
                <a:effectLst/>
                <a:uFillTx/>
                <a:latin typeface="Calibri"/>
              </a:rPr>
              <a:t>Feelings and actions</a:t>
            </a:r>
            <a:endParaRPr lang="en-US" sz="3200" b="0" u="none" strike="noStrike" dirty="0">
              <a:solidFill>
                <a:srgbClr val="000000"/>
              </a:solidFill>
              <a:effectLst/>
              <a:uFillTx/>
              <a:latin typeface="Calibri"/>
            </a:endParaRPr>
          </a:p>
          <a:p>
            <a:pPr marL="343080" indent="-343080">
              <a:spcBef>
                <a:spcPts val="799"/>
              </a:spcBef>
              <a:buClr>
                <a:srgbClr val="000085"/>
              </a:buClr>
              <a:buFont typeface="Arial"/>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000085"/>
                </a:solidFill>
                <a:effectLst/>
                <a:uFillTx/>
                <a:latin typeface="Calibri"/>
              </a:rPr>
              <a:t> How does a man make moral and spiritual decisions in real-life situations?</a:t>
            </a:r>
          </a:p>
          <a:p>
            <a:pPr marL="343080" indent="-343080">
              <a:spcBef>
                <a:spcPts val="799"/>
              </a:spcBef>
              <a:buClr>
                <a:srgbClr val="000085"/>
              </a:buClr>
              <a:buFont typeface="Arial"/>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85"/>
                </a:solidFill>
                <a:latin typeface="Calibri"/>
              </a:rPr>
              <a:t>Our decisions are based significantly on our emotions.</a:t>
            </a:r>
            <a:endParaRPr lang="en-US" sz="3200" b="0" u="none" strike="noStrike" dirty="0">
              <a:solidFill>
                <a:srgbClr val="000000"/>
              </a:solidFill>
              <a:effectLst/>
              <a:uFillTx/>
              <a:latin typeface="Calibri"/>
            </a:endParaRPr>
          </a:p>
        </p:txBody>
      </p:sp>
      <p:sp>
        <p:nvSpPr>
          <p:cNvPr id="21" name="Slide Number Placeholder 4">
            <a:extLst>
              <a:ext uri="{FF2B5EF4-FFF2-40B4-BE49-F238E27FC236}">
                <a16:creationId xmlns:a16="http://schemas.microsoft.com/office/drawing/2014/main" id="{7E853572-3E5D-0CB3-0A94-0D068B57506B}"/>
              </a:ext>
            </a:extLst>
          </p:cNvPr>
          <p:cNvSpPr/>
          <p:nvPr/>
        </p:nvSpPr>
        <p:spPr>
          <a:xfrm>
            <a:off x="8058240" y="6195960"/>
            <a:ext cx="49356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F34236D-0534-4AFC-8E3C-D60C1318CB1D}" type="slidenum">
              <a:rPr lang="en-US" sz="1200" b="0" u="none" strike="noStrike">
                <a:solidFill>
                  <a:srgbClr val="898989"/>
                </a:solidFill>
                <a:effectLst/>
                <a:uFillTx/>
                <a:latin typeface="Times New Roman"/>
              </a:rPr>
              <a:t>22</a:t>
            </a:fld>
            <a:endParaRPr lang="en-US" sz="1200" b="0" u="none" strike="noStrike" dirty="0">
              <a:solidFill>
                <a:srgbClr val="000000"/>
              </a:solidFill>
              <a:effectLst/>
              <a:uFillTx/>
              <a:latin typeface="Times New Roman"/>
            </a:endParaRPr>
          </a:p>
        </p:txBody>
      </p:sp>
    </p:spTree>
    <p:extLst>
      <p:ext uri="{BB962C8B-B14F-4D97-AF65-F5344CB8AC3E}">
        <p14:creationId xmlns:p14="http://schemas.microsoft.com/office/powerpoint/2010/main" val="903401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D22B9-4F24-68FA-4C68-B3C279FE4D29}"/>
            </a:ext>
          </a:extLst>
        </p:cNvPr>
        <p:cNvGrpSpPr/>
        <p:nvPr/>
      </p:nvGrpSpPr>
      <p:grpSpPr>
        <a:xfrm>
          <a:off x="0" y="0"/>
          <a:ext cx="0" cy="0"/>
          <a:chOff x="0" y="0"/>
          <a:chExt cx="0" cy="0"/>
        </a:xfrm>
      </p:grpSpPr>
      <p:sp>
        <p:nvSpPr>
          <p:cNvPr id="19" name="PlaceHolder 1">
            <a:extLst>
              <a:ext uri="{FF2B5EF4-FFF2-40B4-BE49-F238E27FC236}">
                <a16:creationId xmlns:a16="http://schemas.microsoft.com/office/drawing/2014/main" id="{EE8C5C6D-B959-8E46-B84C-5666F3D94C08}"/>
              </a:ext>
            </a:extLst>
          </p:cNvPr>
          <p:cNvSpPr>
            <a:spLocks noGrp="1"/>
          </p:cNvSpPr>
          <p:nvPr>
            <p:ph type="title"/>
          </p:nvPr>
        </p:nvSpPr>
        <p:spPr>
          <a:xfrm>
            <a:off x="622440" y="1697040"/>
            <a:ext cx="8089920" cy="728640"/>
          </a:xfrm>
          <a:prstGeom prst="rect">
            <a:avLst/>
          </a:prstGeom>
          <a:noFill/>
          <a:ln w="0">
            <a:noFill/>
          </a:ln>
        </p:spPr>
        <p:txBody>
          <a:bodyPr lIns="90000" tIns="46800" rIns="90000" bIns="46800" anchor="t">
            <a:noAutofit/>
          </a:bodyPr>
          <a:lstStyle/>
          <a:p>
            <a:pPr indent="0">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C01519"/>
                </a:solidFill>
                <a:effectLst/>
                <a:uFillTx/>
                <a:latin typeface="Maiandra GD"/>
              </a:rPr>
              <a:t> </a:t>
            </a:r>
            <a:r>
              <a:rPr lang="en-US" sz="3600" b="1" u="none" strike="noStrike" dirty="0">
                <a:solidFill>
                  <a:srgbClr val="C01519"/>
                </a:solidFill>
                <a:effectLst/>
                <a:uFillTx/>
                <a:latin typeface="Maiandra GD"/>
              </a:rPr>
              <a:t>The Importance of What We Believe</a:t>
            </a:r>
            <a:br>
              <a:rPr sz="3200" dirty="0"/>
            </a:br>
            <a:endParaRPr lang="en-US" sz="3600" b="0" u="none" strike="noStrike" dirty="0">
              <a:solidFill>
                <a:srgbClr val="000000"/>
              </a:solidFill>
              <a:effectLst/>
              <a:uFillTx/>
              <a:latin typeface="Calibri"/>
            </a:endParaRPr>
          </a:p>
        </p:txBody>
      </p:sp>
      <p:sp>
        <p:nvSpPr>
          <p:cNvPr id="20" name="TextBox 19">
            <a:extLst>
              <a:ext uri="{FF2B5EF4-FFF2-40B4-BE49-F238E27FC236}">
                <a16:creationId xmlns:a16="http://schemas.microsoft.com/office/drawing/2014/main" id="{D0969BAE-9937-2771-4511-79BDCA0A1028}"/>
              </a:ext>
            </a:extLst>
          </p:cNvPr>
          <p:cNvSpPr txBox="1"/>
          <p:nvPr/>
        </p:nvSpPr>
        <p:spPr>
          <a:xfrm>
            <a:off x="1401436" y="2061360"/>
            <a:ext cx="6820200" cy="3149640"/>
          </a:xfrm>
          <a:prstGeom prst="rect">
            <a:avLst/>
          </a:prstGeom>
          <a:noFill/>
          <a:ln w="0">
            <a:noFill/>
          </a:ln>
        </p:spPr>
        <p:txBody>
          <a:bodyPr lIns="90000" tIns="46800" rIns="90000" bIns="46800" anchor="t">
            <a:normAutofit/>
          </a:bodyPr>
          <a:lstStyle/>
          <a:p>
            <a:pPr>
              <a:spcBef>
                <a:spcPts val="799"/>
              </a:spcBef>
              <a:buClr>
                <a:srgbClr val="000085"/>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b="0" u="none" strike="noStrike" dirty="0">
              <a:solidFill>
                <a:srgbClr val="000000"/>
              </a:solidFill>
              <a:effectLst/>
              <a:uFillTx/>
              <a:latin typeface="Calibri"/>
            </a:endParaRPr>
          </a:p>
          <a:p>
            <a:pPr algn="ctr">
              <a:spcBef>
                <a:spcPts val="799"/>
              </a:spcBef>
              <a:buClr>
                <a:srgbClr val="000085"/>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000085"/>
                </a:solidFill>
                <a:effectLst/>
                <a:uFillTx/>
                <a:latin typeface="Calibri"/>
              </a:rPr>
              <a:t>Difficulties men face in spiritual life</a:t>
            </a:r>
          </a:p>
          <a:p>
            <a:pPr marL="457200" indent="-457200">
              <a:spcBef>
                <a:spcPts val="799"/>
              </a:spcBef>
              <a:buClr>
                <a:srgbClr val="000085"/>
              </a:buClr>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85"/>
                </a:solidFill>
                <a:latin typeface="Calibri"/>
              </a:rPr>
              <a:t>Men want and need action. They want control. So, men are challenged to surrender to God.</a:t>
            </a:r>
            <a:endParaRPr lang="en-US" sz="3200" b="0" u="none" strike="noStrike" dirty="0">
              <a:solidFill>
                <a:srgbClr val="000000"/>
              </a:solidFill>
              <a:effectLst/>
              <a:uFillTx/>
              <a:latin typeface="Calibri"/>
            </a:endParaRPr>
          </a:p>
        </p:txBody>
      </p:sp>
      <p:sp>
        <p:nvSpPr>
          <p:cNvPr id="21" name="Slide Number Placeholder 4">
            <a:extLst>
              <a:ext uri="{FF2B5EF4-FFF2-40B4-BE49-F238E27FC236}">
                <a16:creationId xmlns:a16="http://schemas.microsoft.com/office/drawing/2014/main" id="{A7DC158C-CA9A-B4CF-41CD-16E94F8185CD}"/>
              </a:ext>
            </a:extLst>
          </p:cNvPr>
          <p:cNvSpPr/>
          <p:nvPr/>
        </p:nvSpPr>
        <p:spPr>
          <a:xfrm>
            <a:off x="8058240" y="6195960"/>
            <a:ext cx="49356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F34236D-0534-4AFC-8E3C-D60C1318CB1D}" type="slidenum">
              <a:rPr lang="en-US" sz="1200" b="0" u="none" strike="noStrike">
                <a:solidFill>
                  <a:srgbClr val="898989"/>
                </a:solidFill>
                <a:effectLst/>
                <a:uFillTx/>
                <a:latin typeface="Times New Roman"/>
              </a:rPr>
              <a:t>23</a:t>
            </a:fld>
            <a:endParaRPr lang="en-US" sz="1200" b="0" u="none" strike="noStrike" dirty="0">
              <a:solidFill>
                <a:srgbClr val="000000"/>
              </a:solidFill>
              <a:effectLst/>
              <a:uFillTx/>
              <a:latin typeface="Times New Roman"/>
            </a:endParaRPr>
          </a:p>
        </p:txBody>
      </p:sp>
    </p:spTree>
    <p:extLst>
      <p:ext uri="{BB962C8B-B14F-4D97-AF65-F5344CB8AC3E}">
        <p14:creationId xmlns:p14="http://schemas.microsoft.com/office/powerpoint/2010/main" val="353177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AC54A-17DA-5739-76A9-01EF7781554B}"/>
            </a:ext>
          </a:extLst>
        </p:cNvPr>
        <p:cNvGrpSpPr/>
        <p:nvPr/>
      </p:nvGrpSpPr>
      <p:grpSpPr>
        <a:xfrm>
          <a:off x="0" y="0"/>
          <a:ext cx="0" cy="0"/>
          <a:chOff x="0" y="0"/>
          <a:chExt cx="0" cy="0"/>
        </a:xfrm>
      </p:grpSpPr>
      <p:sp>
        <p:nvSpPr>
          <p:cNvPr id="19" name="PlaceHolder 1">
            <a:extLst>
              <a:ext uri="{FF2B5EF4-FFF2-40B4-BE49-F238E27FC236}">
                <a16:creationId xmlns:a16="http://schemas.microsoft.com/office/drawing/2014/main" id="{EC252983-B79A-88F6-8947-E66F01B56C28}"/>
              </a:ext>
            </a:extLst>
          </p:cNvPr>
          <p:cNvSpPr>
            <a:spLocks noGrp="1"/>
          </p:cNvSpPr>
          <p:nvPr>
            <p:ph type="title"/>
          </p:nvPr>
        </p:nvSpPr>
        <p:spPr>
          <a:xfrm>
            <a:off x="622440" y="1697040"/>
            <a:ext cx="8089920" cy="728640"/>
          </a:xfrm>
          <a:prstGeom prst="rect">
            <a:avLst/>
          </a:prstGeom>
          <a:noFill/>
          <a:ln w="0">
            <a:noFill/>
          </a:ln>
        </p:spPr>
        <p:txBody>
          <a:bodyPr lIns="90000" tIns="46800" rIns="90000" bIns="46800" anchor="t">
            <a:noAutofit/>
          </a:bodyPr>
          <a:lstStyle/>
          <a:p>
            <a:pPr indent="0">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C01519"/>
                </a:solidFill>
                <a:effectLst/>
                <a:uFillTx/>
                <a:latin typeface="Maiandra GD"/>
              </a:rPr>
              <a:t> </a:t>
            </a:r>
            <a:r>
              <a:rPr lang="en-US" sz="3600" b="1" u="none" strike="noStrike" dirty="0">
                <a:solidFill>
                  <a:srgbClr val="C01519"/>
                </a:solidFill>
                <a:effectLst/>
                <a:uFillTx/>
                <a:latin typeface="Maiandra GD"/>
              </a:rPr>
              <a:t>The Importance of What We Believe</a:t>
            </a:r>
            <a:br>
              <a:rPr sz="3200" dirty="0"/>
            </a:br>
            <a:endParaRPr lang="en-US" sz="3600" b="0" u="none" strike="noStrike" dirty="0">
              <a:solidFill>
                <a:srgbClr val="000000"/>
              </a:solidFill>
              <a:effectLst/>
              <a:uFillTx/>
              <a:latin typeface="Calibri"/>
            </a:endParaRPr>
          </a:p>
        </p:txBody>
      </p:sp>
      <p:sp>
        <p:nvSpPr>
          <p:cNvPr id="20" name="TextBox 19">
            <a:extLst>
              <a:ext uri="{FF2B5EF4-FFF2-40B4-BE49-F238E27FC236}">
                <a16:creationId xmlns:a16="http://schemas.microsoft.com/office/drawing/2014/main" id="{EA93E9FD-4988-CF4E-444B-74AB22DDAACE}"/>
              </a:ext>
            </a:extLst>
          </p:cNvPr>
          <p:cNvSpPr txBox="1"/>
          <p:nvPr/>
        </p:nvSpPr>
        <p:spPr>
          <a:xfrm>
            <a:off x="1401436" y="2061360"/>
            <a:ext cx="6820200" cy="3149640"/>
          </a:xfrm>
          <a:prstGeom prst="rect">
            <a:avLst/>
          </a:prstGeom>
          <a:noFill/>
          <a:ln w="0">
            <a:noFill/>
          </a:ln>
        </p:spPr>
        <p:txBody>
          <a:bodyPr lIns="90000" tIns="46800" rIns="90000" bIns="46800" anchor="t">
            <a:normAutofit lnSpcReduction="10000"/>
          </a:bodyPr>
          <a:lstStyle/>
          <a:p>
            <a:pPr>
              <a:spcBef>
                <a:spcPts val="799"/>
              </a:spcBef>
              <a:buClr>
                <a:srgbClr val="000085"/>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b="0" u="none" strike="noStrike" dirty="0">
              <a:solidFill>
                <a:srgbClr val="000000"/>
              </a:solidFill>
              <a:effectLst/>
              <a:uFillTx/>
              <a:latin typeface="Calibri"/>
            </a:endParaRPr>
          </a:p>
          <a:p>
            <a:pPr algn="ctr">
              <a:spcBef>
                <a:spcPts val="799"/>
              </a:spcBef>
              <a:buClr>
                <a:srgbClr val="000085"/>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000085"/>
                </a:solidFill>
                <a:effectLst/>
                <a:uFillTx/>
                <a:latin typeface="Calibri"/>
              </a:rPr>
              <a:t>Difficulties men face in spiritual life</a:t>
            </a:r>
          </a:p>
          <a:p>
            <a:pPr marL="457200" indent="-457200">
              <a:spcBef>
                <a:spcPts val="799"/>
              </a:spcBef>
              <a:buClr>
                <a:srgbClr val="000085"/>
              </a:buClr>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85"/>
                </a:solidFill>
                <a:latin typeface="Calibri"/>
              </a:rPr>
              <a:t>Some men are disappointed with God.</a:t>
            </a:r>
          </a:p>
          <a:p>
            <a:pPr marL="457200" indent="-457200">
              <a:spcBef>
                <a:spcPts val="799"/>
              </a:spcBef>
              <a:buClr>
                <a:srgbClr val="000085"/>
              </a:buClr>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2400" b="1" dirty="0"/>
              <a:t>“</a:t>
            </a:r>
            <a:r>
              <a:rPr lang="en-CA" sz="2400" b="1" dirty="0">
                <a:solidFill>
                  <a:srgbClr val="0070C0"/>
                </a:solidFill>
              </a:rPr>
              <a:t>Our plans are not always God's plans. He may see that it is best for us and for His cause to refuse our very best intentions,</a:t>
            </a:r>
            <a:endParaRPr lang="en-US" sz="2400" b="1" dirty="0">
              <a:solidFill>
                <a:srgbClr val="0070C0"/>
              </a:solidFill>
              <a:latin typeface="Calibri"/>
            </a:endParaRPr>
          </a:p>
          <a:p>
            <a:pPr marL="457200" indent="-457200">
              <a:spcBef>
                <a:spcPts val="799"/>
              </a:spcBef>
              <a:buClr>
                <a:srgbClr val="000085"/>
              </a:buClr>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b="0" u="none" strike="noStrike" dirty="0">
              <a:solidFill>
                <a:srgbClr val="000000"/>
              </a:solidFill>
              <a:effectLst/>
              <a:uFillTx/>
              <a:latin typeface="Calibri"/>
            </a:endParaRPr>
          </a:p>
        </p:txBody>
      </p:sp>
      <p:sp>
        <p:nvSpPr>
          <p:cNvPr id="21" name="Slide Number Placeholder 4">
            <a:extLst>
              <a:ext uri="{FF2B5EF4-FFF2-40B4-BE49-F238E27FC236}">
                <a16:creationId xmlns:a16="http://schemas.microsoft.com/office/drawing/2014/main" id="{5ACC468D-E178-5322-0135-E0556FFBD91E}"/>
              </a:ext>
            </a:extLst>
          </p:cNvPr>
          <p:cNvSpPr/>
          <p:nvPr/>
        </p:nvSpPr>
        <p:spPr>
          <a:xfrm>
            <a:off x="8058240" y="6195960"/>
            <a:ext cx="49356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F34236D-0534-4AFC-8E3C-D60C1318CB1D}" type="slidenum">
              <a:rPr lang="en-US" sz="1200" b="0" u="none" strike="noStrike">
                <a:solidFill>
                  <a:srgbClr val="898989"/>
                </a:solidFill>
                <a:effectLst/>
                <a:uFillTx/>
                <a:latin typeface="Times New Roman"/>
              </a:rPr>
              <a:t>24</a:t>
            </a:fld>
            <a:endParaRPr lang="en-US" sz="1200" b="0" u="none" strike="noStrike" dirty="0">
              <a:solidFill>
                <a:srgbClr val="000000"/>
              </a:solidFill>
              <a:effectLst/>
              <a:uFillTx/>
              <a:latin typeface="Times New Roman"/>
            </a:endParaRPr>
          </a:p>
        </p:txBody>
      </p:sp>
    </p:spTree>
    <p:extLst>
      <p:ext uri="{BB962C8B-B14F-4D97-AF65-F5344CB8AC3E}">
        <p14:creationId xmlns:p14="http://schemas.microsoft.com/office/powerpoint/2010/main" val="2638625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19784-5E6E-8A92-7CB8-104A56B6B252}"/>
            </a:ext>
          </a:extLst>
        </p:cNvPr>
        <p:cNvGrpSpPr/>
        <p:nvPr/>
      </p:nvGrpSpPr>
      <p:grpSpPr>
        <a:xfrm>
          <a:off x="0" y="0"/>
          <a:ext cx="0" cy="0"/>
          <a:chOff x="0" y="0"/>
          <a:chExt cx="0" cy="0"/>
        </a:xfrm>
      </p:grpSpPr>
      <p:sp>
        <p:nvSpPr>
          <p:cNvPr id="19" name="PlaceHolder 1">
            <a:extLst>
              <a:ext uri="{FF2B5EF4-FFF2-40B4-BE49-F238E27FC236}">
                <a16:creationId xmlns:a16="http://schemas.microsoft.com/office/drawing/2014/main" id="{57746CC5-B411-2DBF-2C87-1D8B1707BCEE}"/>
              </a:ext>
            </a:extLst>
          </p:cNvPr>
          <p:cNvSpPr>
            <a:spLocks noGrp="1"/>
          </p:cNvSpPr>
          <p:nvPr>
            <p:ph type="title"/>
          </p:nvPr>
        </p:nvSpPr>
        <p:spPr>
          <a:xfrm>
            <a:off x="622440" y="1697040"/>
            <a:ext cx="8089920" cy="728640"/>
          </a:xfrm>
          <a:prstGeom prst="rect">
            <a:avLst/>
          </a:prstGeom>
          <a:noFill/>
          <a:ln w="0">
            <a:noFill/>
          </a:ln>
        </p:spPr>
        <p:txBody>
          <a:bodyPr lIns="90000" tIns="46800" rIns="90000" bIns="46800" anchor="t">
            <a:noAutofit/>
          </a:bodyPr>
          <a:lstStyle/>
          <a:p>
            <a:pPr indent="0">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C01519"/>
                </a:solidFill>
                <a:effectLst/>
                <a:uFillTx/>
                <a:latin typeface="Maiandra GD"/>
              </a:rPr>
              <a:t> </a:t>
            </a:r>
            <a:r>
              <a:rPr lang="en-US" sz="3600" b="1" u="none" strike="noStrike" dirty="0">
                <a:solidFill>
                  <a:srgbClr val="C01519"/>
                </a:solidFill>
                <a:effectLst/>
                <a:uFillTx/>
                <a:latin typeface="Maiandra GD"/>
              </a:rPr>
              <a:t>The Importance of What We Believe</a:t>
            </a:r>
            <a:br>
              <a:rPr sz="3200" dirty="0"/>
            </a:br>
            <a:endParaRPr lang="en-US" sz="3600" b="0" u="none" strike="noStrike" dirty="0">
              <a:solidFill>
                <a:srgbClr val="000000"/>
              </a:solidFill>
              <a:effectLst/>
              <a:uFillTx/>
              <a:latin typeface="Calibri"/>
            </a:endParaRPr>
          </a:p>
        </p:txBody>
      </p:sp>
      <p:sp>
        <p:nvSpPr>
          <p:cNvPr id="20" name="TextBox 19">
            <a:extLst>
              <a:ext uri="{FF2B5EF4-FFF2-40B4-BE49-F238E27FC236}">
                <a16:creationId xmlns:a16="http://schemas.microsoft.com/office/drawing/2014/main" id="{FE27399E-E965-652B-B250-8701FDCBCFFB}"/>
              </a:ext>
            </a:extLst>
          </p:cNvPr>
          <p:cNvSpPr txBox="1"/>
          <p:nvPr/>
        </p:nvSpPr>
        <p:spPr>
          <a:xfrm>
            <a:off x="1401436" y="2061360"/>
            <a:ext cx="6820200" cy="3149640"/>
          </a:xfrm>
          <a:prstGeom prst="rect">
            <a:avLst/>
          </a:prstGeom>
          <a:noFill/>
          <a:ln w="0">
            <a:noFill/>
          </a:ln>
        </p:spPr>
        <p:txBody>
          <a:bodyPr lIns="90000" tIns="46800" rIns="90000" bIns="46800" anchor="t">
            <a:normAutofit fontScale="92500" lnSpcReduction="10000"/>
          </a:bodyPr>
          <a:lstStyle/>
          <a:p>
            <a:pPr>
              <a:spcBef>
                <a:spcPts val="799"/>
              </a:spcBef>
              <a:buClr>
                <a:srgbClr val="000085"/>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b="0" u="none" strike="noStrike" dirty="0">
              <a:solidFill>
                <a:srgbClr val="000000"/>
              </a:solidFill>
              <a:effectLst/>
              <a:uFillTx/>
              <a:latin typeface="Calibri"/>
            </a:endParaRPr>
          </a:p>
          <a:p>
            <a:pPr>
              <a:spcBef>
                <a:spcPts val="799"/>
              </a:spcBef>
              <a:buClr>
                <a:srgbClr val="000085"/>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000085"/>
                </a:solidFill>
                <a:effectLst/>
                <a:uFillTx/>
                <a:latin typeface="Calibri"/>
              </a:rPr>
              <a:t>Difficulties men face in spiritual life</a:t>
            </a:r>
          </a:p>
          <a:p>
            <a:pPr>
              <a:spcBef>
                <a:spcPts val="799"/>
              </a:spcBef>
              <a:buClr>
                <a:srgbClr val="000085"/>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CA" sz="2400" b="1" dirty="0">
                <a:solidFill>
                  <a:srgbClr val="0070C0"/>
                </a:solidFill>
              </a:rPr>
              <a:t>In the future life, the mysteries that here have annoyed and disappointed us will be made plain. We shall see that our seemingly unanswered prayers and disappointed hopes have been among our greatest blessings. ” Ellen G. White, MH, pp. 473-474.</a:t>
            </a:r>
            <a:endParaRPr lang="en-US" sz="2400" b="1" u="none" strike="noStrike" dirty="0">
              <a:solidFill>
                <a:srgbClr val="0070C0"/>
              </a:solidFill>
              <a:effectLst/>
              <a:uFillTx/>
              <a:latin typeface="Calibri"/>
            </a:endParaRPr>
          </a:p>
        </p:txBody>
      </p:sp>
      <p:sp>
        <p:nvSpPr>
          <p:cNvPr id="21" name="Slide Number Placeholder 4">
            <a:extLst>
              <a:ext uri="{FF2B5EF4-FFF2-40B4-BE49-F238E27FC236}">
                <a16:creationId xmlns:a16="http://schemas.microsoft.com/office/drawing/2014/main" id="{D779111B-0BE9-DDBE-459A-2F4325F5A0F4}"/>
              </a:ext>
            </a:extLst>
          </p:cNvPr>
          <p:cNvSpPr/>
          <p:nvPr/>
        </p:nvSpPr>
        <p:spPr>
          <a:xfrm>
            <a:off x="8058240" y="6195960"/>
            <a:ext cx="49356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F34236D-0534-4AFC-8E3C-D60C1318CB1D}" type="slidenum">
              <a:rPr lang="en-US" sz="1200" b="0" u="none" strike="noStrike">
                <a:solidFill>
                  <a:srgbClr val="898989"/>
                </a:solidFill>
                <a:effectLst/>
                <a:uFillTx/>
                <a:latin typeface="Times New Roman"/>
              </a:rPr>
              <a:t>25</a:t>
            </a:fld>
            <a:endParaRPr lang="en-US" sz="1200" b="0" u="none" strike="noStrike" dirty="0">
              <a:solidFill>
                <a:srgbClr val="000000"/>
              </a:solidFill>
              <a:effectLst/>
              <a:uFillTx/>
              <a:latin typeface="Times New Roman"/>
            </a:endParaRPr>
          </a:p>
        </p:txBody>
      </p:sp>
    </p:spTree>
    <p:extLst>
      <p:ext uri="{BB962C8B-B14F-4D97-AF65-F5344CB8AC3E}">
        <p14:creationId xmlns:p14="http://schemas.microsoft.com/office/powerpoint/2010/main" val="18211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B9DE327-07D1-FF15-A173-067805A5EC7F}"/>
            </a:ext>
          </a:extLst>
        </p:cNvPr>
        <p:cNvGrpSpPr/>
        <p:nvPr/>
      </p:nvGrpSpPr>
      <p:grpSpPr>
        <a:xfrm>
          <a:off x="0" y="0"/>
          <a:ext cx="0" cy="0"/>
          <a:chOff x="0" y="0"/>
          <a:chExt cx="0" cy="0"/>
        </a:xfrm>
      </p:grpSpPr>
      <p:sp>
        <p:nvSpPr>
          <p:cNvPr id="22" name="PlaceHolder 1">
            <a:extLst>
              <a:ext uri="{FF2B5EF4-FFF2-40B4-BE49-F238E27FC236}">
                <a16:creationId xmlns:a16="http://schemas.microsoft.com/office/drawing/2014/main" id="{F381A222-BC59-DE60-9B2A-65DFD22C6831}"/>
              </a:ext>
            </a:extLst>
          </p:cNvPr>
          <p:cNvSpPr>
            <a:spLocks noGrp="1"/>
          </p:cNvSpPr>
          <p:nvPr>
            <p:ph type="title"/>
          </p:nvPr>
        </p:nvSpPr>
        <p:spPr>
          <a:xfrm>
            <a:off x="761760" y="1455840"/>
            <a:ext cx="7848360" cy="1234800"/>
          </a:xfrm>
          <a:prstGeom prst="rect">
            <a:avLst/>
          </a:prstGeom>
          <a:noFill/>
          <a:ln w="0">
            <a:noFill/>
          </a:ln>
        </p:spPr>
        <p:txBody>
          <a:bodyPr lIns="90000" tIns="46800" rIns="90000" bIns="46800" anchor="t">
            <a:noAutofit/>
          </a:bodyPr>
          <a:lstStyle/>
          <a:p>
            <a:pPr indent="0"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u="none" strike="noStrike" dirty="0">
                <a:solidFill>
                  <a:srgbClr val="C01519"/>
                </a:solidFill>
                <a:effectLst/>
                <a:uFillTx/>
                <a:latin typeface="Maiandra GD"/>
              </a:rPr>
              <a:t> Ideals and Goals</a:t>
            </a:r>
            <a:endParaRPr lang="en-US" sz="3600" b="0" u="none" strike="noStrike" dirty="0">
              <a:solidFill>
                <a:srgbClr val="000000"/>
              </a:solidFill>
              <a:effectLst/>
              <a:uFillTx/>
              <a:latin typeface="Calibri"/>
            </a:endParaRPr>
          </a:p>
        </p:txBody>
      </p:sp>
      <p:sp>
        <p:nvSpPr>
          <p:cNvPr id="23" name="TextBox 22">
            <a:extLst>
              <a:ext uri="{FF2B5EF4-FFF2-40B4-BE49-F238E27FC236}">
                <a16:creationId xmlns:a16="http://schemas.microsoft.com/office/drawing/2014/main" id="{EC499874-D75D-611A-CEA5-2A3C8C83F626}"/>
              </a:ext>
            </a:extLst>
          </p:cNvPr>
          <p:cNvSpPr txBox="1"/>
          <p:nvPr/>
        </p:nvSpPr>
        <p:spPr>
          <a:xfrm>
            <a:off x="1409760" y="2234880"/>
            <a:ext cx="6819840" cy="3848040"/>
          </a:xfrm>
          <a:prstGeom prst="rect">
            <a:avLst/>
          </a:prstGeom>
          <a:noFill/>
          <a:ln w="0">
            <a:noFill/>
          </a:ln>
        </p:spPr>
        <p:txBody>
          <a:bodyPr lIns="90000" tIns="46800" rIns="90000" bIns="46800" anchor="t">
            <a:normAutofit lnSpcReduction="10000"/>
          </a:bodyPr>
          <a:lstStyle/>
          <a:p>
            <a:pPr algn="ctr">
              <a:spcBef>
                <a:spcPts val="799"/>
              </a:spcBef>
              <a:buClr>
                <a:srgbClr val="000085"/>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000085"/>
                </a:solidFill>
                <a:effectLst/>
                <a:uFillTx/>
                <a:latin typeface="Calibri"/>
              </a:rPr>
              <a:t> Man of God: The ideal</a:t>
            </a:r>
            <a:endParaRPr lang="en-US" sz="3200" b="0" u="none" strike="noStrike" dirty="0">
              <a:solidFill>
                <a:srgbClr val="000000"/>
              </a:solidFill>
              <a:effectLst/>
              <a:uFillTx/>
              <a:latin typeface="Calibri"/>
            </a:endParaRPr>
          </a:p>
          <a:p>
            <a:pPr marL="343080" indent="-343080">
              <a:spcBef>
                <a:spcPts val="799"/>
              </a:spcBef>
              <a:buClr>
                <a:srgbClr val="000085"/>
              </a:buClr>
              <a:buFont typeface="Arial"/>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000085"/>
                </a:solidFill>
                <a:effectLst/>
                <a:uFillTx/>
                <a:latin typeface="Calibri"/>
              </a:rPr>
              <a:t>Knows that there is a great controversy.</a:t>
            </a:r>
          </a:p>
          <a:p>
            <a:pPr marL="343080" indent="-343080">
              <a:spcBef>
                <a:spcPts val="799"/>
              </a:spcBef>
              <a:buClr>
                <a:srgbClr val="000085"/>
              </a:buClr>
              <a:buFont typeface="Arial"/>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85"/>
                </a:solidFill>
                <a:latin typeface="Calibri"/>
              </a:rPr>
              <a:t>Is saved from sin.</a:t>
            </a:r>
          </a:p>
          <a:p>
            <a:pPr marL="343080" indent="-343080">
              <a:spcBef>
                <a:spcPts val="799"/>
              </a:spcBef>
              <a:buClr>
                <a:srgbClr val="000085"/>
              </a:buClr>
              <a:buFont typeface="Arial"/>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85"/>
                </a:solidFill>
                <a:latin typeface="Calibri"/>
              </a:rPr>
              <a:t>Knows the law of God.</a:t>
            </a:r>
          </a:p>
          <a:p>
            <a:pPr marL="343080" indent="-343080">
              <a:spcBef>
                <a:spcPts val="799"/>
              </a:spcBef>
              <a:buClr>
                <a:srgbClr val="000085"/>
              </a:buClr>
              <a:buFont typeface="Arial"/>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85"/>
                </a:solidFill>
                <a:latin typeface="Calibri"/>
              </a:rPr>
              <a:t>He is going through a cultivation of his character.</a:t>
            </a:r>
          </a:p>
          <a:p>
            <a:pPr marL="343080" indent="-343080">
              <a:spcBef>
                <a:spcPts val="799"/>
              </a:spcBef>
              <a:buClr>
                <a:srgbClr val="000085"/>
              </a:buClr>
              <a:buFont typeface="Arial"/>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b="0" u="none" strike="noStrike" dirty="0">
              <a:solidFill>
                <a:srgbClr val="000000"/>
              </a:solidFill>
              <a:effectLst/>
              <a:uFillTx/>
              <a:latin typeface="Calibri"/>
            </a:endParaRPr>
          </a:p>
        </p:txBody>
      </p:sp>
      <p:sp>
        <p:nvSpPr>
          <p:cNvPr id="24" name="Slide Number Placeholder 4">
            <a:extLst>
              <a:ext uri="{FF2B5EF4-FFF2-40B4-BE49-F238E27FC236}">
                <a16:creationId xmlns:a16="http://schemas.microsoft.com/office/drawing/2014/main" id="{1A3A37C9-1B85-FA74-8B8E-59EEB1F958D0}"/>
              </a:ext>
            </a:extLst>
          </p:cNvPr>
          <p:cNvSpPr/>
          <p:nvPr/>
        </p:nvSpPr>
        <p:spPr>
          <a:xfrm>
            <a:off x="8058240" y="6195960"/>
            <a:ext cx="49356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F208846-650C-4132-90DD-863CD3E802F7}" type="slidenum">
              <a:rPr lang="en-US" sz="1200" b="0" u="none" strike="noStrike">
                <a:solidFill>
                  <a:srgbClr val="898989"/>
                </a:solidFill>
                <a:effectLst/>
                <a:uFillTx/>
                <a:latin typeface="Times New Roman"/>
              </a:rPr>
              <a:t>26</a:t>
            </a:fld>
            <a:endParaRPr lang="en-US" sz="1200" b="0" u="none" strike="noStrike" dirty="0">
              <a:solidFill>
                <a:srgbClr val="000000"/>
              </a:solidFill>
              <a:effectLst/>
              <a:uFillTx/>
              <a:latin typeface="Times New Roman"/>
            </a:endParaRPr>
          </a:p>
        </p:txBody>
      </p:sp>
    </p:spTree>
    <p:extLst>
      <p:ext uri="{BB962C8B-B14F-4D97-AF65-F5344CB8AC3E}">
        <p14:creationId xmlns:p14="http://schemas.microsoft.com/office/powerpoint/2010/main" val="3403559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laceHolder 1"/>
          <p:cNvSpPr>
            <a:spLocks noGrp="1"/>
          </p:cNvSpPr>
          <p:nvPr>
            <p:ph type="title"/>
          </p:nvPr>
        </p:nvSpPr>
        <p:spPr>
          <a:xfrm>
            <a:off x="761760" y="1455840"/>
            <a:ext cx="7848360" cy="1234800"/>
          </a:xfrm>
          <a:prstGeom prst="rect">
            <a:avLst/>
          </a:prstGeom>
          <a:noFill/>
          <a:ln w="0">
            <a:noFill/>
          </a:ln>
        </p:spPr>
        <p:txBody>
          <a:bodyPr lIns="90000" tIns="46800" rIns="90000" bIns="46800" anchor="t">
            <a:noAutofit/>
          </a:bodyPr>
          <a:lstStyle/>
          <a:p>
            <a:pPr indent="0"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u="none" strike="noStrike" dirty="0">
                <a:solidFill>
                  <a:srgbClr val="C01519"/>
                </a:solidFill>
                <a:effectLst/>
                <a:uFillTx/>
                <a:latin typeface="Maiandra GD"/>
              </a:rPr>
              <a:t> Ideals and Goals</a:t>
            </a:r>
            <a:endParaRPr lang="en-US" sz="3600" b="0" u="none" strike="noStrike" dirty="0">
              <a:solidFill>
                <a:srgbClr val="000000"/>
              </a:solidFill>
              <a:effectLst/>
              <a:uFillTx/>
              <a:latin typeface="Calibri"/>
            </a:endParaRPr>
          </a:p>
        </p:txBody>
      </p:sp>
      <p:sp>
        <p:nvSpPr>
          <p:cNvPr id="23" name="TextBox 22"/>
          <p:cNvSpPr txBox="1"/>
          <p:nvPr/>
        </p:nvSpPr>
        <p:spPr>
          <a:xfrm>
            <a:off x="1485180" y="1666167"/>
            <a:ext cx="6819840" cy="3848040"/>
          </a:xfrm>
          <a:prstGeom prst="rect">
            <a:avLst/>
          </a:prstGeom>
          <a:noFill/>
          <a:ln w="0">
            <a:noFill/>
          </a:ln>
        </p:spPr>
        <p:txBody>
          <a:bodyPr lIns="90000" tIns="46800" rIns="90000" bIns="46800" anchor="t">
            <a:normAutofit/>
          </a:bodyPr>
          <a:lstStyle/>
          <a:p>
            <a:pPr>
              <a:spcBef>
                <a:spcPts val="799"/>
              </a:spcBef>
              <a:buClr>
                <a:srgbClr val="000085"/>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b="0" u="none" strike="noStrike" dirty="0">
              <a:solidFill>
                <a:srgbClr val="000000"/>
              </a:solidFill>
              <a:effectLst/>
              <a:uFillTx/>
              <a:latin typeface="Calibri"/>
            </a:endParaRPr>
          </a:p>
          <a:p>
            <a:pPr algn="ctr">
              <a:spcBef>
                <a:spcPts val="799"/>
              </a:spcBef>
              <a:buClr>
                <a:srgbClr val="000085"/>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000085"/>
                </a:solidFill>
                <a:effectLst/>
                <a:uFillTx/>
                <a:latin typeface="Calibri"/>
              </a:rPr>
              <a:t>Man of God: The goals</a:t>
            </a:r>
            <a:endParaRPr lang="en-US" sz="3200" b="0" u="none" strike="noStrike" dirty="0">
              <a:solidFill>
                <a:srgbClr val="000000"/>
              </a:solidFill>
              <a:effectLst/>
              <a:uFillTx/>
              <a:latin typeface="Calibri"/>
            </a:endParaRPr>
          </a:p>
          <a:p>
            <a:pPr marL="743040" lvl="1" indent="-285840">
              <a:spcBef>
                <a:spcPts val="700"/>
              </a:spcBef>
              <a:buClr>
                <a:srgbClr val="000085"/>
              </a:buClr>
              <a:buFont typeface="Arial"/>
              <a:buChar cha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800" b="1" u="none" strike="noStrike" dirty="0">
                <a:solidFill>
                  <a:srgbClr val="000085"/>
                </a:solidFill>
                <a:effectLst/>
                <a:uFillTx/>
                <a:latin typeface="Calibri"/>
              </a:rPr>
              <a:t> Surrender </a:t>
            </a:r>
            <a:endParaRPr lang="en-US" sz="2800" b="0" u="none" strike="noStrike" dirty="0">
              <a:solidFill>
                <a:srgbClr val="000000"/>
              </a:solidFill>
              <a:effectLst/>
              <a:uFillTx/>
              <a:latin typeface="Calibri"/>
            </a:endParaRPr>
          </a:p>
          <a:p>
            <a:pPr marL="743040" lvl="1" indent="-285840">
              <a:spcBef>
                <a:spcPts val="700"/>
              </a:spcBef>
              <a:buClr>
                <a:srgbClr val="000085"/>
              </a:buClr>
              <a:buFont typeface="Arial"/>
              <a:buChar cha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800" b="1" u="none" strike="noStrike" dirty="0">
                <a:solidFill>
                  <a:srgbClr val="000085"/>
                </a:solidFill>
                <a:effectLst/>
                <a:uFillTx/>
                <a:latin typeface="Calibri"/>
              </a:rPr>
              <a:t> Conviction</a:t>
            </a:r>
            <a:endParaRPr lang="en-US" sz="2800" b="0" u="none" strike="noStrike" dirty="0">
              <a:solidFill>
                <a:srgbClr val="000000"/>
              </a:solidFill>
              <a:effectLst/>
              <a:uFillTx/>
              <a:latin typeface="Calibri"/>
            </a:endParaRPr>
          </a:p>
          <a:p>
            <a:pPr marL="743040" lvl="1" indent="-285840">
              <a:spcBef>
                <a:spcPts val="700"/>
              </a:spcBef>
              <a:buClr>
                <a:srgbClr val="000085"/>
              </a:buClr>
              <a:buFont typeface="Arial"/>
              <a:buChar cha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800" b="1" u="none" strike="noStrike" dirty="0">
                <a:solidFill>
                  <a:srgbClr val="000085"/>
                </a:solidFill>
                <a:effectLst/>
                <a:uFillTx/>
                <a:latin typeface="Calibri"/>
              </a:rPr>
              <a:t> Commitment</a:t>
            </a:r>
            <a:endParaRPr lang="en-US" sz="2800" b="0" u="none" strike="noStrike" dirty="0">
              <a:solidFill>
                <a:srgbClr val="000000"/>
              </a:solidFill>
              <a:effectLst/>
              <a:uFillTx/>
              <a:latin typeface="Calibri"/>
            </a:endParaRPr>
          </a:p>
          <a:p>
            <a:pPr marL="743040" lvl="1" indent="-285840">
              <a:spcBef>
                <a:spcPts val="700"/>
              </a:spcBef>
              <a:buClr>
                <a:srgbClr val="000085"/>
              </a:buClr>
              <a:buFont typeface="Arial"/>
              <a:buChar cha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800" b="1" u="none" strike="noStrike" dirty="0">
                <a:solidFill>
                  <a:srgbClr val="000085"/>
                </a:solidFill>
                <a:effectLst/>
                <a:uFillTx/>
                <a:latin typeface="Calibri"/>
              </a:rPr>
              <a:t> Wisdom</a:t>
            </a:r>
            <a:endParaRPr lang="en-US" sz="2800" b="0" u="none" strike="noStrike" dirty="0">
              <a:solidFill>
                <a:srgbClr val="000000"/>
              </a:solidFill>
              <a:effectLst/>
              <a:uFillTx/>
              <a:latin typeface="Calibri"/>
            </a:endParaRPr>
          </a:p>
          <a:p>
            <a:pPr marL="743040" lvl="1" indent="-285840">
              <a:spcBef>
                <a:spcPts val="700"/>
              </a:spcBef>
              <a:buClr>
                <a:srgbClr val="000085"/>
              </a:buClr>
              <a:buFont typeface="Arial"/>
              <a:buChar cha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800" b="1" u="none" strike="noStrike" dirty="0">
                <a:solidFill>
                  <a:srgbClr val="000085"/>
                </a:solidFill>
                <a:effectLst/>
                <a:uFillTx/>
                <a:latin typeface="Calibri"/>
              </a:rPr>
              <a:t> Victory</a:t>
            </a:r>
            <a:endParaRPr lang="en-US" sz="2800" b="0" u="none" strike="noStrike" dirty="0">
              <a:solidFill>
                <a:srgbClr val="000000"/>
              </a:solidFill>
              <a:effectLst/>
              <a:uFillTx/>
              <a:latin typeface="Calibri"/>
            </a:endParaRPr>
          </a:p>
          <a:p>
            <a:pPr marL="743040" lvl="1" indent="-285840">
              <a:spcBef>
                <a:spcPts val="700"/>
              </a:spcBef>
              <a:buClr>
                <a:srgbClr val="000085"/>
              </a:buClr>
              <a:buFont typeface="Arial"/>
              <a:buChar cha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z="2800" b="0" u="none" strike="noStrike" dirty="0">
              <a:solidFill>
                <a:srgbClr val="000000"/>
              </a:solidFill>
              <a:effectLst/>
              <a:uFillTx/>
              <a:latin typeface="Calibri"/>
            </a:endParaRPr>
          </a:p>
        </p:txBody>
      </p:sp>
      <p:sp>
        <p:nvSpPr>
          <p:cNvPr id="24" name="Slide Number Placeholder 4"/>
          <p:cNvSpPr/>
          <p:nvPr/>
        </p:nvSpPr>
        <p:spPr>
          <a:xfrm>
            <a:off x="8058240" y="6195960"/>
            <a:ext cx="49356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F208846-650C-4132-90DD-863CD3E802F7}" type="slidenum">
              <a:rPr lang="en-US" sz="1200" b="0" u="none" strike="noStrike">
                <a:solidFill>
                  <a:srgbClr val="898989"/>
                </a:solidFill>
                <a:effectLst/>
                <a:uFillTx/>
                <a:latin typeface="Times New Roman"/>
              </a:rPr>
              <a:t>27</a:t>
            </a:fld>
            <a:endParaRPr lang="en-US" sz="1200" b="0" u="none" strike="noStrike" dirty="0">
              <a:solidFill>
                <a:srgbClr val="000000"/>
              </a:solidFill>
              <a:effectLst/>
              <a:uFillTx/>
              <a:latin typeface="Times New Roman"/>
            </a:endParaRPr>
          </a:p>
        </p:txBody>
      </p:sp>
    </p:spTree>
    <p:extLst>
      <p:ext uri="{BB962C8B-B14F-4D97-AF65-F5344CB8AC3E}">
        <p14:creationId xmlns:p14="http://schemas.microsoft.com/office/powerpoint/2010/main" val="3577817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PlaceHolder 1"/>
          <p:cNvSpPr>
            <a:spLocks noGrp="1"/>
          </p:cNvSpPr>
          <p:nvPr>
            <p:ph type="title"/>
          </p:nvPr>
        </p:nvSpPr>
        <p:spPr>
          <a:xfrm>
            <a:off x="507960" y="1620360"/>
            <a:ext cx="7848720" cy="855720"/>
          </a:xfrm>
          <a:prstGeom prst="rect">
            <a:avLst/>
          </a:prstGeom>
          <a:noFill/>
          <a:ln w="0">
            <a:noFill/>
          </a:ln>
        </p:spPr>
        <p:txBody>
          <a:bodyPr lIns="90000" tIns="46800" rIns="90000" bIns="46800" anchor="t">
            <a:noAutofit/>
          </a:bodyPr>
          <a:lstStyle/>
          <a:p>
            <a:pPr indent="0"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u="none" strike="noStrike" dirty="0">
                <a:solidFill>
                  <a:srgbClr val="C01519"/>
                </a:solidFill>
                <a:effectLst/>
                <a:uFillTx/>
                <a:latin typeface="Maiandra GD"/>
              </a:rPr>
              <a:t> Ideals and Goals</a:t>
            </a:r>
            <a:endParaRPr lang="en-US" sz="3600" b="0" u="none" strike="noStrike" dirty="0">
              <a:solidFill>
                <a:srgbClr val="000000"/>
              </a:solidFill>
              <a:effectLst/>
              <a:uFillTx/>
              <a:latin typeface="Calibri"/>
            </a:endParaRPr>
          </a:p>
        </p:txBody>
      </p:sp>
      <p:sp>
        <p:nvSpPr>
          <p:cNvPr id="26" name="TextBox 25"/>
          <p:cNvSpPr txBox="1"/>
          <p:nvPr/>
        </p:nvSpPr>
        <p:spPr>
          <a:xfrm>
            <a:off x="1460520" y="2413080"/>
            <a:ext cx="6819840" cy="3479760"/>
          </a:xfrm>
          <a:prstGeom prst="rect">
            <a:avLst/>
          </a:prstGeom>
          <a:noFill/>
          <a:ln w="0">
            <a:noFill/>
          </a:ln>
        </p:spPr>
        <p:txBody>
          <a:bodyPr lIns="90000" tIns="46800" rIns="90000" bIns="46800" anchor="t">
            <a:normAutofit/>
          </a:bodyPr>
          <a:lstStyle/>
          <a:p>
            <a:pPr algn="ctr">
              <a:spcBef>
                <a:spcPts val="799"/>
              </a:spcBef>
              <a:buClr>
                <a:srgbClr val="000085"/>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000085"/>
                </a:solidFill>
                <a:effectLst/>
                <a:uFillTx/>
                <a:latin typeface="Calibri"/>
              </a:rPr>
              <a:t>Teaching about the man of God</a:t>
            </a:r>
            <a:endParaRPr lang="en-US" sz="3200" b="0" u="none" strike="noStrike" dirty="0">
              <a:solidFill>
                <a:srgbClr val="000000"/>
              </a:solidFill>
              <a:effectLst/>
              <a:uFillTx/>
              <a:latin typeface="Calibri"/>
            </a:endParaRPr>
          </a:p>
          <a:p>
            <a:pPr marL="743040" lvl="1" indent="-285840">
              <a:spcBef>
                <a:spcPts val="700"/>
              </a:spcBef>
              <a:buClr>
                <a:srgbClr val="000085"/>
              </a:buClr>
              <a:buFont typeface="Arial"/>
              <a:buChar cha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z="2800" b="0" u="none" strike="noStrike" dirty="0">
              <a:solidFill>
                <a:srgbClr val="000000"/>
              </a:solidFill>
              <a:effectLst/>
              <a:uFillTx/>
              <a:latin typeface="Calibri"/>
            </a:endParaRPr>
          </a:p>
        </p:txBody>
      </p:sp>
      <p:sp>
        <p:nvSpPr>
          <p:cNvPr id="27" name="Slide Number Placeholder 4"/>
          <p:cNvSpPr/>
          <p:nvPr/>
        </p:nvSpPr>
        <p:spPr>
          <a:xfrm>
            <a:off x="8058240" y="6195960"/>
            <a:ext cx="49356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FD452FB-E322-4448-88D0-64E305CDC83D}" type="slidenum">
              <a:rPr lang="en-US" sz="1200" b="0" u="none" strike="noStrike">
                <a:solidFill>
                  <a:srgbClr val="898989"/>
                </a:solidFill>
                <a:effectLst/>
                <a:uFillTx/>
                <a:latin typeface="Times New Roman"/>
              </a:rPr>
              <a:t>28</a:t>
            </a:fld>
            <a:endParaRPr lang="en-US" sz="1200" b="0" u="none" strike="noStrike" dirty="0">
              <a:solidFill>
                <a:srgbClr val="000000"/>
              </a:solidFill>
              <a:effectLst/>
              <a:uFillTx/>
              <a:latin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B618B50-7D62-E954-4F3B-0054044196F2}"/>
            </a:ext>
          </a:extLst>
        </p:cNvPr>
        <p:cNvGrpSpPr/>
        <p:nvPr/>
      </p:nvGrpSpPr>
      <p:grpSpPr>
        <a:xfrm>
          <a:off x="0" y="0"/>
          <a:ext cx="0" cy="0"/>
          <a:chOff x="0" y="0"/>
          <a:chExt cx="0" cy="0"/>
        </a:xfrm>
      </p:grpSpPr>
      <p:sp>
        <p:nvSpPr>
          <p:cNvPr id="25" name="PlaceHolder 1">
            <a:extLst>
              <a:ext uri="{FF2B5EF4-FFF2-40B4-BE49-F238E27FC236}">
                <a16:creationId xmlns:a16="http://schemas.microsoft.com/office/drawing/2014/main" id="{D9D9D2AB-8364-7AD8-82F8-AE7510953A15}"/>
              </a:ext>
            </a:extLst>
          </p:cNvPr>
          <p:cNvSpPr>
            <a:spLocks noGrp="1"/>
          </p:cNvSpPr>
          <p:nvPr>
            <p:ph type="title"/>
          </p:nvPr>
        </p:nvSpPr>
        <p:spPr>
          <a:xfrm>
            <a:off x="507960" y="1620360"/>
            <a:ext cx="7848720" cy="855720"/>
          </a:xfrm>
          <a:prstGeom prst="rect">
            <a:avLst/>
          </a:prstGeom>
          <a:noFill/>
          <a:ln w="0">
            <a:noFill/>
          </a:ln>
        </p:spPr>
        <p:txBody>
          <a:bodyPr lIns="90000" tIns="46800" rIns="90000" bIns="46800" anchor="t">
            <a:noAutofit/>
          </a:bodyPr>
          <a:lstStyle/>
          <a:p>
            <a:pPr indent="0"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u="none" strike="noStrike" dirty="0">
                <a:solidFill>
                  <a:srgbClr val="C01519"/>
                </a:solidFill>
                <a:effectLst/>
                <a:uFillTx/>
                <a:latin typeface="Maiandra GD"/>
              </a:rPr>
              <a:t> Ideals and Goals</a:t>
            </a:r>
            <a:endParaRPr lang="en-US" sz="3600" b="0" u="none" strike="noStrike" dirty="0">
              <a:solidFill>
                <a:srgbClr val="000000"/>
              </a:solidFill>
              <a:effectLst/>
              <a:uFillTx/>
              <a:latin typeface="Calibri"/>
            </a:endParaRPr>
          </a:p>
        </p:txBody>
      </p:sp>
      <p:sp>
        <p:nvSpPr>
          <p:cNvPr id="26" name="TextBox 25">
            <a:extLst>
              <a:ext uri="{FF2B5EF4-FFF2-40B4-BE49-F238E27FC236}">
                <a16:creationId xmlns:a16="http://schemas.microsoft.com/office/drawing/2014/main" id="{BDEEC0F6-AFE5-4506-0739-B70A443441D9}"/>
              </a:ext>
            </a:extLst>
          </p:cNvPr>
          <p:cNvSpPr txBox="1"/>
          <p:nvPr/>
        </p:nvSpPr>
        <p:spPr>
          <a:xfrm>
            <a:off x="1460520" y="2413080"/>
            <a:ext cx="6819840" cy="3479760"/>
          </a:xfrm>
          <a:prstGeom prst="rect">
            <a:avLst/>
          </a:prstGeom>
          <a:noFill/>
          <a:ln w="0">
            <a:noFill/>
          </a:ln>
        </p:spPr>
        <p:txBody>
          <a:bodyPr lIns="90000" tIns="46800" rIns="90000" bIns="46800" anchor="t">
            <a:normAutofit/>
          </a:bodyPr>
          <a:lstStyle/>
          <a:p>
            <a:pPr>
              <a:spcBef>
                <a:spcPts val="799"/>
              </a:spcBef>
              <a:buClr>
                <a:srgbClr val="000085"/>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200" b="0" u="none" strike="noStrike" dirty="0">
              <a:solidFill>
                <a:srgbClr val="000000"/>
              </a:solidFill>
              <a:effectLst/>
              <a:uFillTx/>
              <a:latin typeface="Calibri"/>
            </a:endParaRPr>
          </a:p>
          <a:p>
            <a:pPr>
              <a:spcBef>
                <a:spcPts val="799"/>
              </a:spcBef>
              <a:buClr>
                <a:srgbClr val="000085"/>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000085"/>
                </a:solidFill>
                <a:effectLst/>
                <a:uFillTx/>
                <a:latin typeface="Calibri"/>
              </a:rPr>
              <a:t>What are the benefits of being in a relationship with God?</a:t>
            </a:r>
            <a:endParaRPr lang="en-US" sz="3200" b="0" u="none" strike="noStrike" dirty="0">
              <a:solidFill>
                <a:srgbClr val="000000"/>
              </a:solidFill>
              <a:effectLst/>
              <a:uFillTx/>
              <a:latin typeface="Calibri"/>
            </a:endParaRPr>
          </a:p>
          <a:p>
            <a:pPr lvl="1">
              <a:spcBef>
                <a:spcPts val="700"/>
              </a:spcBef>
              <a:buClr>
                <a:srgbClr val="000085"/>
              </a:buCl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z="2800" b="0" u="none" strike="noStrike" dirty="0">
              <a:solidFill>
                <a:srgbClr val="000000"/>
              </a:solidFill>
              <a:effectLst/>
              <a:uFillTx/>
              <a:latin typeface="Calibri"/>
            </a:endParaRPr>
          </a:p>
        </p:txBody>
      </p:sp>
      <p:sp>
        <p:nvSpPr>
          <p:cNvPr id="27" name="Slide Number Placeholder 4">
            <a:extLst>
              <a:ext uri="{FF2B5EF4-FFF2-40B4-BE49-F238E27FC236}">
                <a16:creationId xmlns:a16="http://schemas.microsoft.com/office/drawing/2014/main" id="{EBD6639F-D7ED-F8E2-ACB1-301764BA2B7D}"/>
              </a:ext>
            </a:extLst>
          </p:cNvPr>
          <p:cNvSpPr/>
          <p:nvPr/>
        </p:nvSpPr>
        <p:spPr>
          <a:xfrm>
            <a:off x="8058240" y="6195960"/>
            <a:ext cx="49356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FD452FB-E322-4448-88D0-64E305CDC83D}" type="slidenum">
              <a:rPr lang="en-US" sz="1200" b="0" u="none" strike="noStrike">
                <a:solidFill>
                  <a:srgbClr val="898989"/>
                </a:solidFill>
                <a:effectLst/>
                <a:uFillTx/>
                <a:latin typeface="Times New Roman"/>
              </a:rPr>
              <a:t>29</a:t>
            </a:fld>
            <a:endParaRPr lang="en-US" sz="1200" b="0" u="none" strike="noStrike" dirty="0">
              <a:solidFill>
                <a:srgbClr val="000000"/>
              </a:solidFill>
              <a:effectLst/>
              <a:uFillTx/>
              <a:latin typeface="Times New Roman"/>
            </a:endParaRPr>
          </a:p>
        </p:txBody>
      </p:sp>
    </p:spTree>
    <p:extLst>
      <p:ext uri="{BB962C8B-B14F-4D97-AF65-F5344CB8AC3E}">
        <p14:creationId xmlns:p14="http://schemas.microsoft.com/office/powerpoint/2010/main" val="3764227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PlaceHolder 1"/>
          <p:cNvSpPr>
            <a:spLocks noGrp="1"/>
          </p:cNvSpPr>
          <p:nvPr>
            <p:ph type="title"/>
          </p:nvPr>
        </p:nvSpPr>
        <p:spPr>
          <a:xfrm>
            <a:off x="647640" y="1510920"/>
            <a:ext cx="7848720" cy="1143000"/>
          </a:xfrm>
          <a:prstGeom prst="rect">
            <a:avLst/>
          </a:prstGeom>
          <a:noFill/>
          <a:ln w="0">
            <a:noFill/>
          </a:ln>
        </p:spPr>
        <p:txBody>
          <a:bodyPr lIns="90000" tIns="46800" rIns="90000" bIns="46800" anchor="t">
            <a:noAutofit/>
          </a:bodyPr>
          <a:lstStyle/>
          <a:p>
            <a:pPr indent="0"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u="none" strike="noStrike" dirty="0">
                <a:solidFill>
                  <a:srgbClr val="C01519"/>
                </a:solidFill>
                <a:effectLst/>
                <a:uFillTx/>
                <a:latin typeface="Maiandra GD"/>
              </a:rPr>
              <a:t>Introduction</a:t>
            </a:r>
            <a:endParaRPr lang="en-US" sz="4000" b="0" u="none" strike="noStrike" dirty="0">
              <a:solidFill>
                <a:srgbClr val="000000"/>
              </a:solidFill>
              <a:effectLst/>
              <a:uFillTx/>
              <a:latin typeface="Calibri"/>
            </a:endParaRPr>
          </a:p>
        </p:txBody>
      </p:sp>
      <p:sp>
        <p:nvSpPr>
          <p:cNvPr id="11" name="TextBox 10"/>
          <p:cNvSpPr txBox="1"/>
          <p:nvPr/>
        </p:nvSpPr>
        <p:spPr>
          <a:xfrm>
            <a:off x="723960" y="2400120"/>
            <a:ext cx="7772400" cy="3352680"/>
          </a:xfrm>
          <a:prstGeom prst="rect">
            <a:avLst/>
          </a:prstGeom>
          <a:noFill/>
          <a:ln w="0">
            <a:noFill/>
          </a:ln>
        </p:spPr>
        <p:txBody>
          <a:bodyPr lIns="90000" tIns="46800" rIns="90000" bIns="46800" anchor="t">
            <a:normAutofit/>
          </a:bodyPr>
          <a:lstStyle/>
          <a:p>
            <a:pPr marL="343080" indent="-343080" algn="ctr">
              <a:spcBef>
                <a:spcPts val="799"/>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000085"/>
                </a:solidFill>
                <a:effectLst/>
                <a:uFillTx/>
                <a:latin typeface="Calibri"/>
              </a:rPr>
              <a:t>In this module we will examine in </a:t>
            </a:r>
            <a:r>
              <a:rPr lang="en-US" sz="3200" b="1" dirty="0">
                <a:solidFill>
                  <a:srgbClr val="000085"/>
                </a:solidFill>
                <a:latin typeface="Calibri"/>
              </a:rPr>
              <a:t>some of</a:t>
            </a:r>
            <a:r>
              <a:rPr lang="en-US" sz="3200" b="1" u="none" strike="noStrike" dirty="0">
                <a:solidFill>
                  <a:srgbClr val="000085"/>
                </a:solidFill>
                <a:effectLst/>
                <a:uFillTx/>
                <a:latin typeface="Calibri"/>
              </a:rPr>
              <a:t> </a:t>
            </a:r>
            <a:br>
              <a:rPr sz="3200" dirty="0"/>
            </a:br>
            <a:r>
              <a:rPr lang="en-US" sz="3200" b="1" u="none" strike="noStrike" dirty="0">
                <a:solidFill>
                  <a:srgbClr val="000085"/>
                </a:solidFill>
                <a:effectLst/>
                <a:uFillTx/>
                <a:latin typeface="Calibri"/>
              </a:rPr>
              <a:t>the spiritual condition and spiritual needs of men. This may seem like something we know already, but let’s find out just how much we are in touch with all of the ins and outs of male spirituality.</a:t>
            </a:r>
            <a:endParaRPr lang="en-US" sz="3200" b="0" u="none" strike="noStrike" dirty="0">
              <a:solidFill>
                <a:srgbClr val="000000"/>
              </a:solidFill>
              <a:effectLst/>
              <a:uFillTx/>
              <a:latin typeface="Calibri"/>
            </a:endParaRPr>
          </a:p>
        </p:txBody>
      </p:sp>
      <p:sp>
        <p:nvSpPr>
          <p:cNvPr id="12" name="Slide Number Placeholder 4"/>
          <p:cNvSpPr/>
          <p:nvPr/>
        </p:nvSpPr>
        <p:spPr>
          <a:xfrm>
            <a:off x="8040600" y="6162840"/>
            <a:ext cx="49392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F82155D-6046-46EF-A2CB-9CEA44C5D176}" type="slidenum">
              <a:rPr lang="en-US" sz="1200" b="0" u="none" strike="noStrike">
                <a:solidFill>
                  <a:srgbClr val="898989"/>
                </a:solidFill>
                <a:effectLst/>
                <a:uFillTx/>
                <a:latin typeface="Times New Roman"/>
              </a:rPr>
              <a:t>3</a:t>
            </a:fld>
            <a:endParaRPr lang="en-US" sz="1200" b="0" u="none" strike="noStrike" dirty="0">
              <a:solidFill>
                <a:srgbClr val="000000"/>
              </a:solidFill>
              <a:effectLst/>
              <a:uFillTx/>
              <a:latin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9494DBA-A7EF-CC6A-60FE-09CB170E62DB}"/>
            </a:ext>
          </a:extLst>
        </p:cNvPr>
        <p:cNvGrpSpPr/>
        <p:nvPr/>
      </p:nvGrpSpPr>
      <p:grpSpPr>
        <a:xfrm>
          <a:off x="0" y="0"/>
          <a:ext cx="0" cy="0"/>
          <a:chOff x="0" y="0"/>
          <a:chExt cx="0" cy="0"/>
        </a:xfrm>
      </p:grpSpPr>
      <p:sp>
        <p:nvSpPr>
          <p:cNvPr id="25" name="PlaceHolder 1">
            <a:extLst>
              <a:ext uri="{FF2B5EF4-FFF2-40B4-BE49-F238E27FC236}">
                <a16:creationId xmlns:a16="http://schemas.microsoft.com/office/drawing/2014/main" id="{EE9B71BF-9927-74DF-26B6-61D67D87841B}"/>
              </a:ext>
            </a:extLst>
          </p:cNvPr>
          <p:cNvSpPr>
            <a:spLocks noGrp="1"/>
          </p:cNvSpPr>
          <p:nvPr>
            <p:ph type="title"/>
          </p:nvPr>
        </p:nvSpPr>
        <p:spPr>
          <a:xfrm>
            <a:off x="507960" y="1620360"/>
            <a:ext cx="7848720" cy="855720"/>
          </a:xfrm>
          <a:prstGeom prst="rect">
            <a:avLst/>
          </a:prstGeom>
          <a:noFill/>
          <a:ln w="0">
            <a:noFill/>
          </a:ln>
        </p:spPr>
        <p:txBody>
          <a:bodyPr lIns="90000" tIns="46800" rIns="90000" bIns="46800" anchor="t">
            <a:noAutofit/>
          </a:bodyPr>
          <a:lstStyle/>
          <a:p>
            <a:pPr indent="0"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u="none" strike="noStrike" dirty="0">
                <a:solidFill>
                  <a:srgbClr val="C01519"/>
                </a:solidFill>
                <a:effectLst/>
                <a:uFillTx/>
                <a:latin typeface="Maiandra GD"/>
              </a:rPr>
              <a:t> Ideals and Goals</a:t>
            </a:r>
            <a:endParaRPr lang="en-US" sz="3600" b="0" u="none" strike="noStrike" dirty="0">
              <a:solidFill>
                <a:srgbClr val="000000"/>
              </a:solidFill>
              <a:effectLst/>
              <a:uFillTx/>
              <a:latin typeface="Calibri"/>
            </a:endParaRPr>
          </a:p>
        </p:txBody>
      </p:sp>
      <p:sp>
        <p:nvSpPr>
          <p:cNvPr id="26" name="TextBox 25">
            <a:extLst>
              <a:ext uri="{FF2B5EF4-FFF2-40B4-BE49-F238E27FC236}">
                <a16:creationId xmlns:a16="http://schemas.microsoft.com/office/drawing/2014/main" id="{E9FB0853-D6EC-6842-F30B-0CA007A925D5}"/>
              </a:ext>
            </a:extLst>
          </p:cNvPr>
          <p:cNvSpPr txBox="1"/>
          <p:nvPr/>
        </p:nvSpPr>
        <p:spPr>
          <a:xfrm>
            <a:off x="1460520" y="2413080"/>
            <a:ext cx="6819840" cy="3479760"/>
          </a:xfrm>
          <a:prstGeom prst="rect">
            <a:avLst/>
          </a:prstGeom>
          <a:noFill/>
          <a:ln w="0">
            <a:noFill/>
          </a:ln>
        </p:spPr>
        <p:txBody>
          <a:bodyPr lIns="90000" tIns="46800" rIns="90000" bIns="46800" anchor="t">
            <a:normAutofit/>
          </a:bodyPr>
          <a:lstStyle/>
          <a:p>
            <a:pPr algn="ctr">
              <a:spcBef>
                <a:spcPts val="799"/>
              </a:spcBef>
              <a:buClr>
                <a:srgbClr val="000085"/>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000085"/>
                </a:solidFill>
                <a:effectLst/>
                <a:uFillTx/>
                <a:latin typeface="Calibri"/>
              </a:rPr>
              <a:t>The downside</a:t>
            </a:r>
            <a:endParaRPr lang="en-US" sz="3200" b="0" u="none" strike="noStrike" dirty="0">
              <a:solidFill>
                <a:srgbClr val="000000"/>
              </a:solidFill>
              <a:effectLst/>
              <a:uFillTx/>
              <a:latin typeface="Calibri"/>
            </a:endParaRPr>
          </a:p>
          <a:p>
            <a:pPr marL="914400" lvl="1" indent="-457200">
              <a:spcBef>
                <a:spcPts val="700"/>
              </a:spcBef>
              <a:buClr>
                <a:srgbClr val="000085"/>
              </a:buClr>
              <a:buFont typeface="Arial" panose="020B0604020202020204" pitchFamily="34" charset="0"/>
              <a:buChar cha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800" b="1" u="none" strike="noStrike" dirty="0">
                <a:solidFill>
                  <a:srgbClr val="0070C0"/>
                </a:solidFill>
                <a:effectLst/>
                <a:uFillTx/>
                <a:latin typeface="Calibri"/>
              </a:rPr>
              <a:t>“A 2002 study found that members of fundamentalist </a:t>
            </a:r>
            <a:r>
              <a:rPr lang="en-US" sz="2800" b="1" dirty="0">
                <a:solidFill>
                  <a:srgbClr val="0070C0"/>
                </a:solidFill>
                <a:latin typeface="Calibri"/>
              </a:rPr>
              <a:t>denominations experience slightly higher rates of depression.”</a:t>
            </a:r>
          </a:p>
          <a:p>
            <a:pPr marL="914400" lvl="1" indent="-457200">
              <a:spcBef>
                <a:spcPts val="700"/>
              </a:spcBef>
              <a:buClr>
                <a:srgbClr val="000085"/>
              </a:buClr>
              <a:buFont typeface="Arial" panose="020B0604020202020204" pitchFamily="34" charset="0"/>
              <a:buChar cha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800" b="1" u="none" strike="noStrike" dirty="0">
                <a:solidFill>
                  <a:srgbClr val="0070C0"/>
                </a:solidFill>
                <a:effectLst/>
                <a:uFillTx/>
                <a:latin typeface="Calibri"/>
              </a:rPr>
              <a:t>Please be aware of this as you minister to men.</a:t>
            </a:r>
          </a:p>
        </p:txBody>
      </p:sp>
      <p:sp>
        <p:nvSpPr>
          <p:cNvPr id="27" name="Slide Number Placeholder 4">
            <a:extLst>
              <a:ext uri="{FF2B5EF4-FFF2-40B4-BE49-F238E27FC236}">
                <a16:creationId xmlns:a16="http://schemas.microsoft.com/office/drawing/2014/main" id="{6A76F2E5-9706-0F90-020A-9E0117173FDF}"/>
              </a:ext>
            </a:extLst>
          </p:cNvPr>
          <p:cNvSpPr/>
          <p:nvPr/>
        </p:nvSpPr>
        <p:spPr>
          <a:xfrm>
            <a:off x="8058240" y="6195960"/>
            <a:ext cx="49356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FD452FB-E322-4448-88D0-64E305CDC83D}" type="slidenum">
              <a:rPr lang="en-US" sz="1200" b="0" u="none" strike="noStrike">
                <a:solidFill>
                  <a:srgbClr val="898989"/>
                </a:solidFill>
                <a:effectLst/>
                <a:uFillTx/>
                <a:latin typeface="Times New Roman"/>
              </a:rPr>
              <a:t>30</a:t>
            </a:fld>
            <a:endParaRPr lang="en-US" sz="1200" b="0" u="none" strike="noStrike" dirty="0">
              <a:solidFill>
                <a:srgbClr val="000000"/>
              </a:solidFill>
              <a:effectLst/>
              <a:uFillTx/>
              <a:latin typeface="Times New Roman"/>
            </a:endParaRPr>
          </a:p>
        </p:txBody>
      </p:sp>
    </p:spTree>
    <p:extLst>
      <p:ext uri="{BB962C8B-B14F-4D97-AF65-F5344CB8AC3E}">
        <p14:creationId xmlns:p14="http://schemas.microsoft.com/office/powerpoint/2010/main" val="2104320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01EF68B-1E72-A348-E255-14FC24380B4A}"/>
            </a:ext>
          </a:extLst>
        </p:cNvPr>
        <p:cNvGrpSpPr/>
        <p:nvPr/>
      </p:nvGrpSpPr>
      <p:grpSpPr>
        <a:xfrm>
          <a:off x="0" y="0"/>
          <a:ext cx="0" cy="0"/>
          <a:chOff x="0" y="0"/>
          <a:chExt cx="0" cy="0"/>
        </a:xfrm>
      </p:grpSpPr>
      <p:sp>
        <p:nvSpPr>
          <p:cNvPr id="25" name="PlaceHolder 1">
            <a:extLst>
              <a:ext uri="{FF2B5EF4-FFF2-40B4-BE49-F238E27FC236}">
                <a16:creationId xmlns:a16="http://schemas.microsoft.com/office/drawing/2014/main" id="{A3915DFE-1A9C-E90E-BCE9-7CAC126FB87F}"/>
              </a:ext>
            </a:extLst>
          </p:cNvPr>
          <p:cNvSpPr>
            <a:spLocks noGrp="1"/>
          </p:cNvSpPr>
          <p:nvPr>
            <p:ph type="title"/>
          </p:nvPr>
        </p:nvSpPr>
        <p:spPr>
          <a:xfrm>
            <a:off x="507960" y="1620360"/>
            <a:ext cx="7848720" cy="855720"/>
          </a:xfrm>
          <a:prstGeom prst="rect">
            <a:avLst/>
          </a:prstGeom>
          <a:noFill/>
          <a:ln w="0">
            <a:noFill/>
          </a:ln>
        </p:spPr>
        <p:txBody>
          <a:bodyPr lIns="90000" tIns="46800" rIns="90000" bIns="46800" anchor="t">
            <a:noAutofit/>
          </a:bodyPr>
          <a:lstStyle/>
          <a:p>
            <a:pPr indent="0"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u="none" strike="noStrike" dirty="0">
                <a:solidFill>
                  <a:srgbClr val="C01519"/>
                </a:solidFill>
                <a:effectLst/>
                <a:uFillTx/>
                <a:latin typeface="Maiandra GD"/>
              </a:rPr>
              <a:t> Ideals and Goals</a:t>
            </a:r>
            <a:endParaRPr lang="en-US" sz="3600" b="0" u="none" strike="noStrike" dirty="0">
              <a:solidFill>
                <a:srgbClr val="000000"/>
              </a:solidFill>
              <a:effectLst/>
              <a:uFillTx/>
              <a:latin typeface="Calibri"/>
            </a:endParaRPr>
          </a:p>
        </p:txBody>
      </p:sp>
      <p:sp>
        <p:nvSpPr>
          <p:cNvPr id="26" name="TextBox 25">
            <a:extLst>
              <a:ext uri="{FF2B5EF4-FFF2-40B4-BE49-F238E27FC236}">
                <a16:creationId xmlns:a16="http://schemas.microsoft.com/office/drawing/2014/main" id="{27F1E8DF-8D44-BF6B-BABF-950B43ABFF48}"/>
              </a:ext>
            </a:extLst>
          </p:cNvPr>
          <p:cNvSpPr txBox="1"/>
          <p:nvPr/>
        </p:nvSpPr>
        <p:spPr>
          <a:xfrm>
            <a:off x="1460520" y="2413080"/>
            <a:ext cx="6819840" cy="3479760"/>
          </a:xfrm>
          <a:prstGeom prst="rect">
            <a:avLst/>
          </a:prstGeom>
          <a:noFill/>
          <a:ln w="0">
            <a:noFill/>
          </a:ln>
        </p:spPr>
        <p:txBody>
          <a:bodyPr lIns="90000" tIns="46800" rIns="90000" bIns="46800" anchor="t">
            <a:normAutofit lnSpcReduction="10000"/>
          </a:bodyPr>
          <a:lstStyle/>
          <a:p>
            <a:pPr>
              <a:spcBef>
                <a:spcPts val="799"/>
              </a:spcBef>
              <a:buClr>
                <a:srgbClr val="000085"/>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000085"/>
                </a:solidFill>
                <a:effectLst/>
                <a:uFillTx/>
                <a:latin typeface="Calibri"/>
              </a:rPr>
              <a:t>What you can do to minister to men.</a:t>
            </a:r>
          </a:p>
          <a:p>
            <a:pPr marL="457200" indent="-457200">
              <a:spcBef>
                <a:spcPts val="799"/>
              </a:spcBef>
              <a:buClr>
                <a:srgbClr val="000085"/>
              </a:buClr>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rgbClr val="000085"/>
                </a:solidFill>
                <a:latin typeface="Calibri"/>
              </a:rPr>
              <a:t>Keep in mind the fundamental goals of men’s ministries.</a:t>
            </a:r>
          </a:p>
          <a:p>
            <a:pPr marL="457200" indent="-457200">
              <a:spcBef>
                <a:spcPts val="799"/>
              </a:spcBef>
              <a:buClr>
                <a:srgbClr val="000085"/>
              </a:buClr>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000085"/>
                </a:solidFill>
                <a:effectLst/>
                <a:uFillTx/>
                <a:latin typeface="Calibri"/>
              </a:rPr>
              <a:t>In every gathering, focu</a:t>
            </a:r>
            <a:r>
              <a:rPr lang="en-US" sz="3200" b="1" dirty="0">
                <a:solidFill>
                  <a:srgbClr val="000085"/>
                </a:solidFill>
                <a:latin typeface="Calibri"/>
              </a:rPr>
              <a:t>s the attention of the men on some aspect of their relationship with God.</a:t>
            </a:r>
            <a:endParaRPr lang="en-US" sz="3200" b="0" u="none" strike="noStrike" dirty="0">
              <a:solidFill>
                <a:srgbClr val="000000"/>
              </a:solidFill>
              <a:effectLst/>
              <a:uFillTx/>
              <a:latin typeface="Calibri"/>
            </a:endParaRPr>
          </a:p>
          <a:p>
            <a:pPr marL="743040" lvl="1" indent="-285840">
              <a:spcBef>
                <a:spcPts val="700"/>
              </a:spcBef>
              <a:buClr>
                <a:srgbClr val="000085"/>
              </a:buClr>
              <a:buFont typeface="Arial"/>
              <a:buChar cha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z="2800" b="0" u="none" strike="noStrike" dirty="0">
              <a:solidFill>
                <a:srgbClr val="000000"/>
              </a:solidFill>
              <a:effectLst/>
              <a:uFillTx/>
              <a:latin typeface="Calibri"/>
            </a:endParaRPr>
          </a:p>
        </p:txBody>
      </p:sp>
      <p:sp>
        <p:nvSpPr>
          <p:cNvPr id="27" name="Slide Number Placeholder 4">
            <a:extLst>
              <a:ext uri="{FF2B5EF4-FFF2-40B4-BE49-F238E27FC236}">
                <a16:creationId xmlns:a16="http://schemas.microsoft.com/office/drawing/2014/main" id="{432458DC-97F2-6CA7-84A8-95D04926604A}"/>
              </a:ext>
            </a:extLst>
          </p:cNvPr>
          <p:cNvSpPr/>
          <p:nvPr/>
        </p:nvSpPr>
        <p:spPr>
          <a:xfrm>
            <a:off x="8058240" y="6195960"/>
            <a:ext cx="49356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FD452FB-E322-4448-88D0-64E305CDC83D}" type="slidenum">
              <a:rPr lang="en-US" sz="1200" b="0" u="none" strike="noStrike">
                <a:solidFill>
                  <a:srgbClr val="898989"/>
                </a:solidFill>
                <a:effectLst/>
                <a:uFillTx/>
                <a:latin typeface="Times New Roman"/>
              </a:rPr>
              <a:t>31</a:t>
            </a:fld>
            <a:endParaRPr lang="en-US" sz="1200" b="0" u="none" strike="noStrike" dirty="0">
              <a:solidFill>
                <a:srgbClr val="000000"/>
              </a:solidFill>
              <a:effectLst/>
              <a:uFillTx/>
              <a:latin typeface="Times New Roman"/>
            </a:endParaRPr>
          </a:p>
        </p:txBody>
      </p:sp>
    </p:spTree>
    <p:extLst>
      <p:ext uri="{BB962C8B-B14F-4D97-AF65-F5344CB8AC3E}">
        <p14:creationId xmlns:p14="http://schemas.microsoft.com/office/powerpoint/2010/main" val="4204924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7FCC57-6F8F-139F-CCC2-E9A1E138781F}"/>
              </a:ext>
            </a:extLst>
          </p:cNvPr>
          <p:cNvSpPr txBox="1"/>
          <p:nvPr/>
        </p:nvSpPr>
        <p:spPr>
          <a:xfrm>
            <a:off x="1260088" y="2653991"/>
            <a:ext cx="7393258" cy="2862322"/>
          </a:xfrm>
          <a:prstGeom prst="rect">
            <a:avLst/>
          </a:prstGeom>
          <a:noFill/>
        </p:spPr>
        <p:txBody>
          <a:bodyPr wrap="square" rtlCol="0">
            <a:spAutoFit/>
          </a:bodyPr>
          <a:lstStyle/>
          <a:p>
            <a:pPr marL="342900" indent="-342900">
              <a:buFont typeface="+mj-lt"/>
              <a:buAutoNum type="arabicPeriod"/>
            </a:pPr>
            <a:r>
              <a:rPr lang="en-US" dirty="0"/>
              <a:t>https://www.barna.com/research/a-biblical-worldview-</a:t>
            </a:r>
          </a:p>
          <a:p>
            <a:r>
              <a:rPr lang="en-US" dirty="0"/>
              <a:t>     has-a-radical-effect-on-a-persons-life/</a:t>
            </a:r>
          </a:p>
          <a:p>
            <a:pPr marL="342900" indent="-342900">
              <a:buFont typeface="+mj-lt"/>
              <a:buAutoNum type="arabicPeriod" startAt="2"/>
            </a:pPr>
            <a:r>
              <a:rPr lang="en-US" dirty="0">
                <a:hlinkClick r:id="rId2"/>
              </a:rPr>
              <a:t>https://toshiftanation.ca/blog/2024/08/29/is-canada-a-christian-nation-part-two/</a:t>
            </a:r>
            <a:endParaRPr lang="en-US" dirty="0"/>
          </a:p>
          <a:p>
            <a:pPr marL="342900" indent="-342900">
              <a:buFont typeface="+mj-lt"/>
              <a:buAutoNum type="arabicPeriod" startAt="2"/>
            </a:pPr>
            <a:r>
              <a:rPr lang="en-US" dirty="0"/>
              <a:t>https://www.barna.com/research/americans-are-most-likely-to-base-truth-on-feelings/</a:t>
            </a:r>
          </a:p>
          <a:p>
            <a:pPr marL="342900" indent="-342900">
              <a:buFont typeface="+mj-lt"/>
              <a:buAutoNum type="arabicPeriod" startAt="2"/>
            </a:pPr>
            <a:r>
              <a:rPr lang="en-US" dirty="0">
                <a:hlinkClick r:id="rId3"/>
              </a:rPr>
              <a:t>https://discreetinvestigations.ca/infidelity-statistics-who-cheats-more-men-or-women/#:~</a:t>
            </a:r>
            <a:r>
              <a:rPr lang="en-US" dirty="0"/>
              <a:t>:</a:t>
            </a:r>
          </a:p>
          <a:p>
            <a:r>
              <a:rPr lang="en-US" dirty="0"/>
              <a:t>	text=The%20Institute%20for%20Family%20Studies,their%20	partner%20while%20still%20married.</a:t>
            </a:r>
          </a:p>
        </p:txBody>
      </p:sp>
      <p:sp>
        <p:nvSpPr>
          <p:cNvPr id="3" name="TextBox 2">
            <a:extLst>
              <a:ext uri="{FF2B5EF4-FFF2-40B4-BE49-F238E27FC236}">
                <a16:creationId xmlns:a16="http://schemas.microsoft.com/office/drawing/2014/main" id="{62B49B13-6440-E303-86B7-86C858DD5333}"/>
              </a:ext>
            </a:extLst>
          </p:cNvPr>
          <p:cNvSpPr txBox="1"/>
          <p:nvPr/>
        </p:nvSpPr>
        <p:spPr>
          <a:xfrm>
            <a:off x="1616927" y="1929161"/>
            <a:ext cx="5457638" cy="584775"/>
          </a:xfrm>
          <a:prstGeom prst="rect">
            <a:avLst/>
          </a:prstGeom>
          <a:noFill/>
        </p:spPr>
        <p:txBody>
          <a:bodyPr wrap="square" rtlCol="0">
            <a:spAutoFit/>
          </a:bodyPr>
          <a:lstStyle/>
          <a:p>
            <a:pPr algn="ctr"/>
            <a:r>
              <a:rPr lang="en-US" sz="3200" b="1" dirty="0">
                <a:solidFill>
                  <a:srgbClr val="0070C0"/>
                </a:solidFill>
                <a:latin typeface="Franklin Gothic Medium" panose="020B0603020102020204" pitchFamily="34" charset="0"/>
              </a:rPr>
              <a:t>REFERENCES</a:t>
            </a:r>
          </a:p>
        </p:txBody>
      </p:sp>
    </p:spTree>
    <p:extLst>
      <p:ext uri="{BB962C8B-B14F-4D97-AF65-F5344CB8AC3E}">
        <p14:creationId xmlns:p14="http://schemas.microsoft.com/office/powerpoint/2010/main" val="2097103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D19516-5D34-6E48-8950-74F06358B23B}"/>
              </a:ext>
            </a:extLst>
          </p:cNvPr>
          <p:cNvSpPr txBox="1"/>
          <p:nvPr/>
        </p:nvSpPr>
        <p:spPr>
          <a:xfrm>
            <a:off x="1438507" y="2051824"/>
            <a:ext cx="7047571" cy="2246769"/>
          </a:xfrm>
          <a:prstGeom prst="rect">
            <a:avLst/>
          </a:prstGeom>
          <a:noFill/>
        </p:spPr>
        <p:txBody>
          <a:bodyPr wrap="square" rtlCol="0">
            <a:spAutoFit/>
          </a:bodyPr>
          <a:lstStyle/>
          <a:p>
            <a:r>
              <a:rPr lang="en-CA" sz="2800" b="1" dirty="0">
                <a:solidFill>
                  <a:srgbClr val="0070C0"/>
                </a:solidFill>
              </a:rPr>
              <a:t>“But Jesus on his part did not entrust himself to them, because he knew all people </a:t>
            </a:r>
            <a:r>
              <a:rPr lang="en-CA" sz="2800" b="1" baseline="30000" dirty="0">
                <a:solidFill>
                  <a:srgbClr val="0070C0"/>
                </a:solidFill>
              </a:rPr>
              <a:t>25 </a:t>
            </a:r>
            <a:r>
              <a:rPr lang="en-CA" sz="2800" b="1" dirty="0">
                <a:solidFill>
                  <a:srgbClr val="0070C0"/>
                </a:solidFill>
              </a:rPr>
              <a:t>and needed no one to bear </a:t>
            </a:r>
          </a:p>
          <a:p>
            <a:r>
              <a:rPr lang="en-CA" sz="2800" b="1" dirty="0">
                <a:solidFill>
                  <a:srgbClr val="0070C0"/>
                </a:solidFill>
              </a:rPr>
              <a:t>witness about man, for he himself knew what was in man.” John 2:23-25 ESV</a:t>
            </a:r>
            <a:endParaRPr lang="en-US" sz="2800" b="1" dirty="0">
              <a:solidFill>
                <a:srgbClr val="0070C0"/>
              </a:solidFill>
            </a:endParaRPr>
          </a:p>
        </p:txBody>
      </p:sp>
    </p:spTree>
    <p:extLst>
      <p:ext uri="{BB962C8B-B14F-4D97-AF65-F5344CB8AC3E}">
        <p14:creationId xmlns:p14="http://schemas.microsoft.com/office/powerpoint/2010/main" val="3679055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61E28B-9F72-C857-A63F-392EEF93DAEC}"/>
              </a:ext>
            </a:extLst>
          </p:cNvPr>
          <p:cNvSpPr txBox="1"/>
          <p:nvPr/>
        </p:nvSpPr>
        <p:spPr>
          <a:xfrm>
            <a:off x="1237785" y="2230244"/>
            <a:ext cx="7181386" cy="3539430"/>
          </a:xfrm>
          <a:prstGeom prst="rect">
            <a:avLst/>
          </a:prstGeom>
          <a:noFill/>
        </p:spPr>
        <p:txBody>
          <a:bodyPr wrap="square" rtlCol="0">
            <a:spAutoFit/>
          </a:bodyPr>
          <a:lstStyle/>
          <a:p>
            <a:r>
              <a:rPr lang="en-CA" sz="2800" dirty="0"/>
              <a:t>“He who seeks to transform humanity </a:t>
            </a:r>
            <a:r>
              <a:rPr lang="en-CA" sz="2800" u="sng" dirty="0">
                <a:solidFill>
                  <a:srgbClr val="0070C0"/>
                </a:solidFill>
              </a:rPr>
              <a:t>must </a:t>
            </a:r>
          </a:p>
          <a:p>
            <a:r>
              <a:rPr lang="en-CA" sz="2800" u="sng" dirty="0">
                <a:solidFill>
                  <a:srgbClr val="0070C0"/>
                </a:solidFill>
              </a:rPr>
              <a:t>himself understand humanity.</a:t>
            </a:r>
            <a:r>
              <a:rPr lang="en-CA" sz="2800" dirty="0"/>
              <a:t> </a:t>
            </a:r>
            <a:r>
              <a:rPr lang="en-CA" sz="2800" b="1" dirty="0">
                <a:solidFill>
                  <a:srgbClr val="FF0000"/>
                </a:solidFill>
              </a:rPr>
              <a:t>Only through </a:t>
            </a:r>
          </a:p>
          <a:p>
            <a:r>
              <a:rPr lang="en-CA" sz="2800" b="1" dirty="0">
                <a:solidFill>
                  <a:srgbClr val="FF0000"/>
                </a:solidFill>
              </a:rPr>
              <a:t>sympathy, faith, and love can men be reached and uplifted.</a:t>
            </a:r>
            <a:r>
              <a:rPr lang="en-CA" sz="2800" dirty="0"/>
              <a:t> Here Christ stands revealed as the master teacher; of all that ever dwelt on the earth, </a:t>
            </a:r>
            <a:r>
              <a:rPr lang="en-CA" sz="2800" b="1" dirty="0"/>
              <a:t>He alone has perfect understanding of the human soul</a:t>
            </a:r>
            <a:r>
              <a:rPr lang="en-CA" sz="2800" dirty="0"/>
              <a:t>.” Ellen White, Education, p 78.</a:t>
            </a:r>
            <a:endParaRPr lang="en-US" sz="2800" dirty="0"/>
          </a:p>
        </p:txBody>
      </p:sp>
    </p:spTree>
    <p:extLst>
      <p:ext uri="{BB962C8B-B14F-4D97-AF65-F5344CB8AC3E}">
        <p14:creationId xmlns:p14="http://schemas.microsoft.com/office/powerpoint/2010/main" val="2335054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PlaceHolder 1"/>
          <p:cNvSpPr>
            <a:spLocks noGrp="1"/>
          </p:cNvSpPr>
          <p:nvPr>
            <p:ph type="title"/>
          </p:nvPr>
        </p:nvSpPr>
        <p:spPr>
          <a:xfrm>
            <a:off x="1079640" y="1557360"/>
            <a:ext cx="6858000" cy="868320"/>
          </a:xfrm>
          <a:prstGeom prst="rect">
            <a:avLst/>
          </a:prstGeom>
          <a:noFill/>
          <a:ln w="0">
            <a:noFill/>
          </a:ln>
        </p:spPr>
        <p:txBody>
          <a:bodyPr lIns="90000" tIns="46800" rIns="90000" bIns="46800" anchor="t">
            <a:noAutofit/>
          </a:bodyPr>
          <a:lstStyle/>
          <a:p>
            <a:pPr indent="0" algn="ctr">
              <a:lnSpc>
                <a:spcPct val="100000"/>
              </a:lnSpc>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u="none" strike="noStrike" dirty="0">
                <a:solidFill>
                  <a:srgbClr val="C01519"/>
                </a:solidFill>
                <a:effectLst/>
                <a:uFillTx/>
                <a:latin typeface="Maiandra GD"/>
              </a:rPr>
              <a:t>Spiritual Assessment</a:t>
            </a:r>
            <a:endParaRPr lang="en-US" sz="3600" b="0" u="none" strike="noStrike" dirty="0">
              <a:solidFill>
                <a:srgbClr val="000000"/>
              </a:solidFill>
              <a:effectLst/>
              <a:uFillTx/>
              <a:latin typeface="Calibri"/>
            </a:endParaRPr>
          </a:p>
        </p:txBody>
      </p:sp>
      <p:sp>
        <p:nvSpPr>
          <p:cNvPr id="14" name="TextBox 13"/>
          <p:cNvSpPr txBox="1"/>
          <p:nvPr/>
        </p:nvSpPr>
        <p:spPr>
          <a:xfrm>
            <a:off x="1295280" y="2336400"/>
            <a:ext cx="6934320" cy="3568680"/>
          </a:xfrm>
          <a:prstGeom prst="rect">
            <a:avLst/>
          </a:prstGeom>
          <a:noFill/>
          <a:ln w="0">
            <a:noFill/>
          </a:ln>
        </p:spPr>
        <p:txBody>
          <a:bodyPr lIns="90000" tIns="46800" rIns="90000" bIns="46800" anchor="t">
            <a:normAutofit fontScale="92500" lnSpcReduction="9999"/>
          </a:bodyPr>
          <a:lstStyle/>
          <a:p>
            <a:pPr algn="ctr">
              <a:spcBef>
                <a:spcPts val="799"/>
              </a:spcBef>
              <a:buClr>
                <a:srgbClr val="000085"/>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none" strike="noStrike" dirty="0">
                <a:solidFill>
                  <a:srgbClr val="000085"/>
                </a:solidFill>
                <a:effectLst/>
                <a:uFillTx/>
                <a:latin typeface="Calibri"/>
              </a:rPr>
              <a:t>The importance of spiritual measurement</a:t>
            </a:r>
            <a:endParaRPr lang="en-US" sz="3200" b="0" u="none" strike="noStrike" dirty="0">
              <a:solidFill>
                <a:srgbClr val="000000"/>
              </a:solidFill>
              <a:effectLst/>
              <a:uFillTx/>
              <a:latin typeface="Calibri"/>
            </a:endParaRPr>
          </a:p>
          <a:p>
            <a:pPr lvl="1" algn="ctr">
              <a:spcBef>
                <a:spcPts val="700"/>
              </a:spcBef>
              <a:buClr>
                <a:srgbClr val="000085"/>
              </a:buCl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800" b="1" u="none" strike="noStrike" dirty="0">
                <a:solidFill>
                  <a:srgbClr val="000085"/>
                </a:solidFill>
                <a:effectLst/>
                <a:uFillTx/>
                <a:latin typeface="Calibri"/>
              </a:rPr>
              <a:t> A sense of being created by God</a:t>
            </a:r>
            <a:endParaRPr lang="en-US" sz="2800" b="0" u="none" strike="noStrike" dirty="0">
              <a:solidFill>
                <a:srgbClr val="000000"/>
              </a:solidFill>
              <a:effectLst/>
              <a:uFillTx/>
              <a:latin typeface="Calibri"/>
            </a:endParaRPr>
          </a:p>
          <a:p>
            <a:pPr marL="1028700" lvl="1" indent="-571500">
              <a:spcBef>
                <a:spcPts val="700"/>
              </a:spcBef>
              <a:buClr>
                <a:srgbClr val="000085"/>
              </a:buClr>
              <a:buFont typeface="+mj-lt"/>
              <a:buAutoNum type="romanLcPeriod"/>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800" b="1" u="none" strike="noStrike" dirty="0">
                <a:solidFill>
                  <a:srgbClr val="000085"/>
                </a:solidFill>
                <a:effectLst/>
                <a:uFillTx/>
                <a:latin typeface="Calibri"/>
              </a:rPr>
              <a:t>The default mindset</a:t>
            </a:r>
          </a:p>
          <a:p>
            <a:pPr marL="1028700" lvl="1" indent="-571500">
              <a:spcBef>
                <a:spcPts val="700"/>
              </a:spcBef>
              <a:buClr>
                <a:srgbClr val="000085"/>
              </a:buClr>
              <a:buFont typeface="+mj-lt"/>
              <a:buAutoNum type="romanLcPeriod"/>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800" b="1" dirty="0">
                <a:solidFill>
                  <a:srgbClr val="000085"/>
                </a:solidFill>
                <a:latin typeface="Calibri"/>
              </a:rPr>
              <a:t>God creates every man</a:t>
            </a:r>
          </a:p>
          <a:p>
            <a:pPr marL="1028700" lvl="1" indent="-571500">
              <a:spcBef>
                <a:spcPts val="700"/>
              </a:spcBef>
              <a:buClr>
                <a:srgbClr val="000085"/>
              </a:buClr>
              <a:buFont typeface="+mj-lt"/>
              <a:buAutoNum type="romanLcPeriod"/>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800" b="1" u="none" strike="noStrike" dirty="0">
                <a:solidFill>
                  <a:srgbClr val="000085"/>
                </a:solidFill>
                <a:effectLst/>
                <a:uFillTx/>
                <a:latin typeface="Calibri"/>
              </a:rPr>
              <a:t>Every man is depende</a:t>
            </a:r>
            <a:r>
              <a:rPr lang="en-US" sz="2800" b="1" dirty="0">
                <a:solidFill>
                  <a:srgbClr val="000085"/>
                </a:solidFill>
                <a:latin typeface="Calibri"/>
              </a:rPr>
              <a:t>nt on God for life</a:t>
            </a:r>
          </a:p>
          <a:p>
            <a:pPr lvl="1">
              <a:spcBef>
                <a:spcPts val="700"/>
              </a:spcBef>
              <a:buClr>
                <a:srgbClr val="000085"/>
              </a:buCl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800" b="1" u="none" strike="noStrike" dirty="0">
                <a:solidFill>
                  <a:srgbClr val="000085"/>
                </a:solidFill>
                <a:effectLst/>
                <a:uFillTx/>
                <a:latin typeface="Calibri"/>
              </a:rPr>
              <a:t> </a:t>
            </a:r>
            <a:endParaRPr lang="en-US" sz="2800" b="0" u="none" strike="noStrike" dirty="0">
              <a:solidFill>
                <a:srgbClr val="000000"/>
              </a:solidFill>
              <a:effectLst/>
              <a:uFillTx/>
              <a:latin typeface="Calibri"/>
            </a:endParaRPr>
          </a:p>
        </p:txBody>
      </p:sp>
      <p:sp>
        <p:nvSpPr>
          <p:cNvPr id="15" name="Slide Number Placeholder 4"/>
          <p:cNvSpPr/>
          <p:nvPr/>
        </p:nvSpPr>
        <p:spPr>
          <a:xfrm>
            <a:off x="8058240" y="6195960"/>
            <a:ext cx="493560" cy="3650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9D12344-956C-4975-B462-43F8A0FFEC8E}" type="slidenum">
              <a:rPr lang="en-US" sz="1200" b="0" u="none" strike="noStrike">
                <a:solidFill>
                  <a:srgbClr val="898989"/>
                </a:solidFill>
                <a:effectLst/>
                <a:uFillTx/>
                <a:latin typeface="Times New Roman"/>
              </a:rPr>
              <a:t>6</a:t>
            </a:fld>
            <a:endParaRPr lang="en-US" sz="1200" b="0" u="none" strike="noStrike" dirty="0">
              <a:solidFill>
                <a:srgbClr val="000000"/>
              </a:solidFill>
              <a:effectLst/>
              <a:uFillTx/>
              <a:latin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EBC291-61AD-6C7D-2A43-098CEACD79A2}"/>
              </a:ext>
            </a:extLst>
          </p:cNvPr>
          <p:cNvSpPr txBox="1"/>
          <p:nvPr/>
        </p:nvSpPr>
        <p:spPr>
          <a:xfrm>
            <a:off x="669073" y="2259286"/>
            <a:ext cx="7939668" cy="3862596"/>
          </a:xfrm>
          <a:prstGeom prst="rect">
            <a:avLst/>
          </a:prstGeom>
          <a:noFill/>
        </p:spPr>
        <p:txBody>
          <a:bodyPr wrap="square">
            <a:spAutoFit/>
          </a:bodyPr>
          <a:lstStyle/>
          <a:p>
            <a:pPr lvl="1" algn="ctr">
              <a:spcBef>
                <a:spcPts val="700"/>
              </a:spcBef>
              <a:buClr>
                <a:srgbClr val="000085"/>
              </a:buCl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400" b="1" u="none" strike="noStrike" dirty="0">
                <a:solidFill>
                  <a:srgbClr val="000085"/>
                </a:solidFill>
                <a:effectLst/>
                <a:uFillTx/>
                <a:latin typeface="Calibri"/>
              </a:rPr>
              <a:t>A sense of being loved by God</a:t>
            </a:r>
          </a:p>
          <a:p>
            <a:pPr lvl="1" algn="ctr">
              <a:spcBef>
                <a:spcPts val="700"/>
              </a:spcBef>
              <a:buClr>
                <a:srgbClr val="000085"/>
              </a:buCl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400" b="1" u="none" strike="noStrike" dirty="0">
                <a:solidFill>
                  <a:srgbClr val="000085"/>
                </a:solidFill>
                <a:effectLst/>
                <a:uFillTx/>
                <a:latin typeface="Calibri"/>
              </a:rPr>
              <a:t> </a:t>
            </a:r>
          </a:p>
          <a:p>
            <a:pPr marL="857250" lvl="1" indent="-400050">
              <a:spcBef>
                <a:spcPts val="700"/>
              </a:spcBef>
              <a:buClr>
                <a:srgbClr val="000085"/>
              </a:buClr>
              <a:buFont typeface="+mj-lt"/>
              <a:buAutoNum type="romanUcPeriod"/>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400" b="1" dirty="0">
                <a:solidFill>
                  <a:srgbClr val="000085"/>
                </a:solidFill>
                <a:latin typeface="Calibri"/>
              </a:rPr>
              <a:t>God is love- 1 John 4:8,16.</a:t>
            </a:r>
          </a:p>
          <a:p>
            <a:pPr marL="857250" lvl="1" indent="-400050">
              <a:spcBef>
                <a:spcPts val="700"/>
              </a:spcBef>
              <a:buClr>
                <a:srgbClr val="000085"/>
              </a:buClr>
              <a:buFont typeface="+mj-lt"/>
              <a:buAutoNum type="romanUcPeriod"/>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400" b="1" u="none" strike="noStrike" dirty="0">
                <a:solidFill>
                  <a:srgbClr val="000085"/>
                </a:solidFill>
                <a:effectLst/>
                <a:uFillTx/>
                <a:latin typeface="Calibri"/>
              </a:rPr>
              <a:t>Made us in his image out of a heart of love- Jeremiah 31:3.</a:t>
            </a:r>
          </a:p>
          <a:p>
            <a:pPr marL="857250" lvl="1" indent="-400050">
              <a:spcBef>
                <a:spcPts val="700"/>
              </a:spcBef>
              <a:buClr>
                <a:srgbClr val="000085"/>
              </a:buClr>
              <a:buFont typeface="+mj-lt"/>
              <a:buAutoNum type="romanUcPeriod"/>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400" b="1" dirty="0">
                <a:solidFill>
                  <a:srgbClr val="000085"/>
                </a:solidFill>
                <a:latin typeface="Calibri"/>
              </a:rPr>
              <a:t>Gave us freedom of choice so we could love – I love you, and you can choose to love me back.</a:t>
            </a:r>
          </a:p>
          <a:p>
            <a:pPr marL="857250" lvl="1" indent="-400050">
              <a:spcBef>
                <a:spcPts val="700"/>
              </a:spcBef>
              <a:buClr>
                <a:srgbClr val="000085"/>
              </a:buClr>
              <a:buFont typeface="+mj-lt"/>
              <a:buAutoNum type="romanUcPeriod"/>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400" b="1" dirty="0">
                <a:solidFill>
                  <a:srgbClr val="000085"/>
                </a:solidFill>
                <a:latin typeface="Calibri"/>
              </a:rPr>
              <a:t>Jesus died to save us because God loves us- John 3:16.</a:t>
            </a:r>
            <a:endParaRPr lang="en-US" sz="2400" b="0" u="none" strike="noStrike" dirty="0">
              <a:solidFill>
                <a:srgbClr val="000000"/>
              </a:solidFill>
              <a:effectLst/>
              <a:uFillTx/>
              <a:latin typeface="Calibri"/>
            </a:endParaRPr>
          </a:p>
          <a:p>
            <a:pPr marL="857250" lvl="1" indent="-400050">
              <a:spcBef>
                <a:spcPts val="700"/>
              </a:spcBef>
              <a:buClr>
                <a:srgbClr val="000085"/>
              </a:buClr>
              <a:buFont typeface="+mj-lt"/>
              <a:buAutoNum type="romanUcPeriod"/>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z="1800" b="0" u="none" strike="noStrike" dirty="0">
              <a:solidFill>
                <a:srgbClr val="000000"/>
              </a:solidFill>
              <a:effectLst/>
              <a:uFillTx/>
              <a:latin typeface="Calibri"/>
            </a:endParaRPr>
          </a:p>
        </p:txBody>
      </p:sp>
      <p:sp>
        <p:nvSpPr>
          <p:cNvPr id="4" name="PlaceHolder 1">
            <a:extLst>
              <a:ext uri="{FF2B5EF4-FFF2-40B4-BE49-F238E27FC236}">
                <a16:creationId xmlns:a16="http://schemas.microsoft.com/office/drawing/2014/main" id="{35B4A259-59E3-74E8-FD77-207DBA93688E}"/>
              </a:ext>
            </a:extLst>
          </p:cNvPr>
          <p:cNvSpPr txBox="1">
            <a:spLocks/>
          </p:cNvSpPr>
          <p:nvPr/>
        </p:nvSpPr>
        <p:spPr>
          <a:xfrm>
            <a:off x="1079640" y="1557360"/>
            <a:ext cx="6858000" cy="868320"/>
          </a:xfrm>
          <a:prstGeom prst="rect">
            <a:avLst/>
          </a:prstGeom>
          <a:noFill/>
          <a:ln w="0">
            <a:noFill/>
          </a:ln>
        </p:spPr>
        <p:txBody>
          <a:bodyPr lIns="90000" tIns="46800" rIns="90000" bIns="4680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dirty="0">
                <a:solidFill>
                  <a:srgbClr val="C01519"/>
                </a:solidFill>
                <a:latin typeface="Maiandra GD"/>
              </a:rPr>
              <a:t>Spiritual Assessment</a:t>
            </a:r>
            <a:endParaRPr lang="en-US" sz="3600" dirty="0">
              <a:solidFill>
                <a:srgbClr val="000000"/>
              </a:solidFill>
              <a:latin typeface="Calibri"/>
            </a:endParaRPr>
          </a:p>
        </p:txBody>
      </p:sp>
    </p:spTree>
    <p:extLst>
      <p:ext uri="{BB962C8B-B14F-4D97-AF65-F5344CB8AC3E}">
        <p14:creationId xmlns:p14="http://schemas.microsoft.com/office/powerpoint/2010/main" val="2015676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5E2583-1FA6-B4F2-7028-B38D80E6A8C5}"/>
              </a:ext>
            </a:extLst>
          </p:cNvPr>
          <p:cNvSpPr txBox="1"/>
          <p:nvPr/>
        </p:nvSpPr>
        <p:spPr>
          <a:xfrm>
            <a:off x="1432931" y="2158051"/>
            <a:ext cx="6278137" cy="4601260"/>
          </a:xfrm>
          <a:prstGeom prst="rect">
            <a:avLst/>
          </a:prstGeom>
          <a:noFill/>
        </p:spPr>
        <p:txBody>
          <a:bodyPr wrap="square">
            <a:spAutoFit/>
          </a:bodyPr>
          <a:lstStyle/>
          <a:p>
            <a:pPr lvl="1" algn="ctr">
              <a:spcBef>
                <a:spcPts val="700"/>
              </a:spcBef>
              <a:buClr>
                <a:srgbClr val="000085"/>
              </a:buCl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400" b="1" u="none" strike="noStrike" dirty="0">
                <a:solidFill>
                  <a:srgbClr val="000085"/>
                </a:solidFill>
                <a:effectLst/>
                <a:uFillTx/>
                <a:latin typeface="Calibri"/>
              </a:rPr>
              <a:t>A sense of our sin problem</a:t>
            </a:r>
          </a:p>
          <a:p>
            <a:pPr lvl="1" algn="ctr">
              <a:spcBef>
                <a:spcPts val="700"/>
              </a:spcBef>
              <a:buClr>
                <a:srgbClr val="000085"/>
              </a:buCl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US" sz="2400" b="1" u="none" strike="noStrike" dirty="0">
              <a:solidFill>
                <a:srgbClr val="000085"/>
              </a:solidFill>
              <a:effectLst/>
              <a:uFillTx/>
              <a:latin typeface="Calibri"/>
            </a:endParaRPr>
          </a:p>
          <a:p>
            <a:pPr marL="857250" lvl="1" indent="-400050">
              <a:spcBef>
                <a:spcPts val="700"/>
              </a:spcBef>
              <a:buClr>
                <a:srgbClr val="000085"/>
              </a:buClr>
              <a:buFont typeface="+mj-lt"/>
              <a:buAutoNum type="romanUcPeriod"/>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400" b="1" dirty="0">
                <a:solidFill>
                  <a:srgbClr val="000085"/>
                </a:solidFill>
                <a:latin typeface="Calibri"/>
              </a:rPr>
              <a:t>We have a built-in tendency to sin because of the fall in Eden</a:t>
            </a:r>
            <a:r>
              <a:rPr lang="en-US" sz="2400" b="1" u="none" strike="noStrike" dirty="0">
                <a:solidFill>
                  <a:srgbClr val="000085"/>
                </a:solidFill>
                <a:effectLst/>
                <a:uFillTx/>
                <a:latin typeface="Calibri"/>
              </a:rPr>
              <a:t> – Isaiah 53:6, Romans 3:23.</a:t>
            </a:r>
          </a:p>
          <a:p>
            <a:pPr marL="857250" lvl="1" indent="-400050">
              <a:spcBef>
                <a:spcPts val="700"/>
              </a:spcBef>
              <a:buClr>
                <a:srgbClr val="000085"/>
              </a:buClr>
              <a:buFont typeface="+mj-lt"/>
              <a:buAutoNum type="romanUcPeriod"/>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400" b="1" u="none" strike="noStrike" dirty="0">
                <a:solidFill>
                  <a:srgbClr val="000085"/>
                </a:solidFill>
                <a:effectLst/>
                <a:uFillTx/>
                <a:latin typeface="Calibri"/>
              </a:rPr>
              <a:t>Even so, God has not abandoned us- Luke 15:4-7.</a:t>
            </a:r>
          </a:p>
          <a:p>
            <a:pPr marL="857250" lvl="1" indent="-400050">
              <a:spcBef>
                <a:spcPts val="700"/>
              </a:spcBef>
              <a:buClr>
                <a:srgbClr val="000085"/>
              </a:buClr>
              <a:buFont typeface="+mj-lt"/>
              <a:buAutoNum type="romanUcPeriod"/>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400" b="1" dirty="0">
                <a:solidFill>
                  <a:srgbClr val="000085"/>
                </a:solidFill>
                <a:latin typeface="Calibri"/>
              </a:rPr>
              <a:t>He has a way of dealing with the sin problem.</a:t>
            </a:r>
            <a:endParaRPr lang="en-US" sz="2400" b="0" u="none" strike="noStrike" dirty="0">
              <a:solidFill>
                <a:srgbClr val="000000"/>
              </a:solidFill>
              <a:effectLst/>
              <a:uFillTx/>
              <a:latin typeface="Calibri"/>
            </a:endParaRPr>
          </a:p>
          <a:p>
            <a:pPr lvl="1">
              <a:spcBef>
                <a:spcPts val="700"/>
              </a:spcBef>
              <a:buClr>
                <a:srgbClr val="000085"/>
              </a:buCl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400" b="1" u="none" strike="noStrike" dirty="0">
                <a:solidFill>
                  <a:srgbClr val="000085"/>
                </a:solidFill>
                <a:effectLst/>
                <a:uFillTx/>
                <a:latin typeface="Calibri"/>
              </a:rPr>
              <a:t> </a:t>
            </a:r>
            <a:endParaRPr lang="en-US" sz="2400" b="0" u="none" strike="noStrike" dirty="0">
              <a:solidFill>
                <a:srgbClr val="000000"/>
              </a:solidFill>
              <a:effectLst/>
              <a:uFillTx/>
              <a:latin typeface="Calibri"/>
            </a:endParaRPr>
          </a:p>
          <a:p>
            <a:pPr lvl="1">
              <a:spcBef>
                <a:spcPts val="700"/>
              </a:spcBef>
              <a:buClr>
                <a:srgbClr val="000085"/>
              </a:buCl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1800" b="1" u="none" strike="noStrike" dirty="0">
                <a:solidFill>
                  <a:srgbClr val="000085"/>
                </a:solidFill>
                <a:effectLst/>
                <a:uFillTx/>
                <a:latin typeface="Calibri"/>
              </a:rPr>
              <a:t> </a:t>
            </a:r>
            <a:endParaRPr lang="en-US" sz="1800" b="0" u="none" strike="noStrike" dirty="0">
              <a:solidFill>
                <a:srgbClr val="000000"/>
              </a:solidFill>
              <a:effectLst/>
              <a:uFillTx/>
              <a:latin typeface="Calibri"/>
            </a:endParaRPr>
          </a:p>
        </p:txBody>
      </p:sp>
      <p:sp>
        <p:nvSpPr>
          <p:cNvPr id="4" name="PlaceHolder 1">
            <a:extLst>
              <a:ext uri="{FF2B5EF4-FFF2-40B4-BE49-F238E27FC236}">
                <a16:creationId xmlns:a16="http://schemas.microsoft.com/office/drawing/2014/main" id="{17B8C235-550C-0563-ED78-33979D3EF930}"/>
              </a:ext>
            </a:extLst>
          </p:cNvPr>
          <p:cNvSpPr txBox="1">
            <a:spLocks/>
          </p:cNvSpPr>
          <p:nvPr/>
        </p:nvSpPr>
        <p:spPr>
          <a:xfrm>
            <a:off x="1079640" y="1557360"/>
            <a:ext cx="6858000" cy="868320"/>
          </a:xfrm>
          <a:prstGeom prst="rect">
            <a:avLst/>
          </a:prstGeom>
          <a:noFill/>
          <a:ln w="0">
            <a:noFill/>
          </a:ln>
        </p:spPr>
        <p:txBody>
          <a:bodyPr lIns="90000" tIns="46800" rIns="90000" bIns="4680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dirty="0">
                <a:solidFill>
                  <a:srgbClr val="C01519"/>
                </a:solidFill>
                <a:latin typeface="Maiandra GD"/>
              </a:rPr>
              <a:t>Spiritual Assessment</a:t>
            </a:r>
            <a:endParaRPr lang="en-US" sz="3600" dirty="0">
              <a:solidFill>
                <a:srgbClr val="000000"/>
              </a:solidFill>
              <a:latin typeface="Calibri"/>
            </a:endParaRPr>
          </a:p>
        </p:txBody>
      </p:sp>
    </p:spTree>
    <p:extLst>
      <p:ext uri="{BB962C8B-B14F-4D97-AF65-F5344CB8AC3E}">
        <p14:creationId xmlns:p14="http://schemas.microsoft.com/office/powerpoint/2010/main" val="2852034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1">
            <a:extLst>
              <a:ext uri="{FF2B5EF4-FFF2-40B4-BE49-F238E27FC236}">
                <a16:creationId xmlns:a16="http://schemas.microsoft.com/office/drawing/2014/main" id="{37B8FE76-6DB1-6EF5-05DD-D89E6E2415E9}"/>
              </a:ext>
            </a:extLst>
          </p:cNvPr>
          <p:cNvSpPr txBox="1">
            <a:spLocks/>
          </p:cNvSpPr>
          <p:nvPr/>
        </p:nvSpPr>
        <p:spPr>
          <a:xfrm>
            <a:off x="1079640" y="1557360"/>
            <a:ext cx="6858000" cy="868320"/>
          </a:xfrm>
          <a:prstGeom prst="rect">
            <a:avLst/>
          </a:prstGeom>
          <a:noFill/>
          <a:ln w="0">
            <a:noFill/>
          </a:ln>
        </p:spPr>
        <p:txBody>
          <a:bodyPr lIns="90000" tIns="46800" rIns="90000" bIns="4680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dirty="0">
                <a:solidFill>
                  <a:srgbClr val="C01519"/>
                </a:solidFill>
                <a:latin typeface="Maiandra GD"/>
              </a:rPr>
              <a:t>Spiritual Assessment</a:t>
            </a:r>
            <a:endParaRPr lang="en-US" sz="3600" dirty="0">
              <a:solidFill>
                <a:srgbClr val="000000"/>
              </a:solidFill>
              <a:latin typeface="Calibri"/>
            </a:endParaRPr>
          </a:p>
        </p:txBody>
      </p:sp>
      <p:sp>
        <p:nvSpPr>
          <p:cNvPr id="4" name="TextBox 3">
            <a:extLst>
              <a:ext uri="{FF2B5EF4-FFF2-40B4-BE49-F238E27FC236}">
                <a16:creationId xmlns:a16="http://schemas.microsoft.com/office/drawing/2014/main" id="{2103F29E-0FAD-6F4B-C727-28C4F0577617}"/>
              </a:ext>
            </a:extLst>
          </p:cNvPr>
          <p:cNvSpPr txBox="1"/>
          <p:nvPr/>
        </p:nvSpPr>
        <p:spPr>
          <a:xfrm>
            <a:off x="1079640" y="2124597"/>
            <a:ext cx="6984720" cy="4708981"/>
          </a:xfrm>
          <a:prstGeom prst="rect">
            <a:avLst/>
          </a:prstGeom>
          <a:noFill/>
        </p:spPr>
        <p:txBody>
          <a:bodyPr wrap="square">
            <a:spAutoFit/>
          </a:bodyPr>
          <a:lstStyle/>
          <a:p>
            <a:pPr algn="ctr"/>
            <a:r>
              <a:rPr lang="en-US" sz="2400" b="1" u="none" strike="noStrike" dirty="0">
                <a:solidFill>
                  <a:srgbClr val="000085"/>
                </a:solidFill>
                <a:effectLst/>
                <a:uFillTx/>
                <a:latin typeface="Franklin Gothic Medium" panose="020B0603020102020204" pitchFamily="34" charset="0"/>
              </a:rPr>
              <a:t>A sense of repentance</a:t>
            </a:r>
          </a:p>
          <a:p>
            <a:pPr algn="ctr"/>
            <a:endParaRPr lang="en-US" sz="2400" b="1" u="none" strike="noStrike" dirty="0">
              <a:solidFill>
                <a:srgbClr val="000085"/>
              </a:solidFill>
              <a:effectLst/>
              <a:uFillTx/>
              <a:latin typeface="Franklin Gothic Medium" panose="020B0603020102020204" pitchFamily="34" charset="0"/>
            </a:endParaRPr>
          </a:p>
          <a:p>
            <a:pPr marL="400050" indent="-400050">
              <a:buFont typeface="+mj-lt"/>
              <a:buAutoNum type="romanUcPeriod"/>
            </a:pPr>
            <a:r>
              <a:rPr lang="en-US" sz="2400" b="1" dirty="0">
                <a:solidFill>
                  <a:srgbClr val="000085"/>
                </a:solidFill>
                <a:latin typeface="Franklin Gothic Medium" panose="020B0603020102020204" pitchFamily="34" charset="0"/>
              </a:rPr>
              <a:t>The spiritual condition of a man depends on his being conscious of the need to repent.</a:t>
            </a:r>
          </a:p>
          <a:p>
            <a:pPr marL="400050" indent="-400050">
              <a:buFont typeface="+mj-lt"/>
              <a:buAutoNum type="romanUcPeriod"/>
            </a:pPr>
            <a:r>
              <a:rPr lang="en-US" sz="2400" b="1" dirty="0">
                <a:solidFill>
                  <a:srgbClr val="000085"/>
                </a:solidFill>
                <a:latin typeface="Franklin Gothic Medium" panose="020B0603020102020204" pitchFamily="34" charset="0"/>
              </a:rPr>
              <a:t>The religious leaders of Jesus' time refused to repent.</a:t>
            </a:r>
          </a:p>
          <a:p>
            <a:pPr marL="400050" indent="-400050">
              <a:buFont typeface="+mj-lt"/>
              <a:buAutoNum type="romanUcPeriod"/>
            </a:pPr>
            <a:r>
              <a:rPr lang="en-US" sz="2400" b="1" dirty="0">
                <a:solidFill>
                  <a:srgbClr val="000085"/>
                </a:solidFill>
                <a:latin typeface="Franklin Gothic Medium" panose="020B0603020102020204" pitchFamily="34" charset="0"/>
              </a:rPr>
              <a:t>Each sinful man on earth is given the choice to let go of sin.</a:t>
            </a:r>
          </a:p>
          <a:p>
            <a:pPr marL="400050" indent="-400050">
              <a:buFont typeface="+mj-lt"/>
              <a:buAutoNum type="romanUcPeriod"/>
            </a:pPr>
            <a:r>
              <a:rPr lang="en-US" sz="2400" b="1" dirty="0">
                <a:solidFill>
                  <a:srgbClr val="000085"/>
                </a:solidFill>
                <a:latin typeface="Franklin Gothic Medium" panose="020B0603020102020204" pitchFamily="34" charset="0"/>
              </a:rPr>
              <a:t>A man’s connection to God depends on his doing so.</a:t>
            </a:r>
          </a:p>
          <a:p>
            <a:pPr marL="400050" indent="-400050">
              <a:buFont typeface="+mj-lt"/>
              <a:buAutoNum type="romanUcPeriod"/>
            </a:pPr>
            <a:endParaRPr lang="en-US" sz="2400" b="1" u="none" strike="noStrike" dirty="0">
              <a:solidFill>
                <a:srgbClr val="000085"/>
              </a:solidFill>
              <a:effectLst/>
              <a:uFillTx/>
              <a:latin typeface="Franklin Gothic Medium" panose="020B0603020102020204" pitchFamily="34" charset="0"/>
            </a:endParaRPr>
          </a:p>
          <a:p>
            <a:pPr marL="400050" indent="-400050">
              <a:buFont typeface="+mj-lt"/>
              <a:buAutoNum type="romanUcPeriod"/>
            </a:pPr>
            <a:endParaRPr lang="en-US" sz="1800" b="1" u="none" strike="noStrike" dirty="0">
              <a:solidFill>
                <a:srgbClr val="000085"/>
              </a:solidFill>
              <a:effectLst/>
              <a:uFillTx/>
              <a:latin typeface="Calibri"/>
            </a:endParaRPr>
          </a:p>
          <a:p>
            <a:endParaRPr lang="en-US" dirty="0"/>
          </a:p>
        </p:txBody>
      </p:sp>
    </p:spTree>
    <p:extLst>
      <p:ext uri="{BB962C8B-B14F-4D97-AF65-F5344CB8AC3E}">
        <p14:creationId xmlns:p14="http://schemas.microsoft.com/office/powerpoint/2010/main" val="3717840913"/>
      </p:ext>
    </p:extLst>
  </p:cSld>
  <p:clrMapOvr>
    <a:masterClrMapping/>
  </p:clrMapOvr>
</p:sld>
</file>

<file path=ppt/theme/theme1.xml><?xml version="1.0" encoding="utf-8"?>
<a:theme xmlns:a="http://schemas.openxmlformats.org/drawingml/2006/main"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10648</TotalTime>
  <Words>1343</Words>
  <Application>Microsoft Macintosh PowerPoint</Application>
  <PresentationFormat>On-screen Show (4:3)</PresentationFormat>
  <Paragraphs>180</Paragraphs>
  <Slides>32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Aptos</vt:lpstr>
      <vt:lpstr>Arial</vt:lpstr>
      <vt:lpstr>Arial Black</vt:lpstr>
      <vt:lpstr>Calibri</vt:lpstr>
      <vt:lpstr>Franklin Gothic Medium</vt:lpstr>
      <vt:lpstr>Maiandra GD</vt:lpstr>
      <vt:lpstr>Times New Roman</vt:lpstr>
      <vt:lpstr>Office</vt:lpstr>
      <vt:lpstr>PowerPoint Presentation</vt:lpstr>
      <vt:lpstr>PowerPoint Presentation</vt:lpstr>
      <vt:lpstr>Introduction</vt:lpstr>
      <vt:lpstr>PowerPoint Presentation</vt:lpstr>
      <vt:lpstr>PowerPoint Presentation</vt:lpstr>
      <vt:lpstr>Spiritual Assessment</vt:lpstr>
      <vt:lpstr>PowerPoint Presentation</vt:lpstr>
      <vt:lpstr>PowerPoint Presentation</vt:lpstr>
      <vt:lpstr>PowerPoint Presentation</vt:lpstr>
      <vt:lpstr>PowerPoint Presentation</vt:lpstr>
      <vt:lpstr> Spiritual Assessment</vt:lpstr>
      <vt:lpstr>PowerPoint Presentation</vt:lpstr>
      <vt:lpstr>PowerPoint Presentation</vt:lpstr>
      <vt:lpstr>PowerPoint Presentation</vt:lpstr>
      <vt:lpstr> The Importance of What We Believe </vt:lpstr>
      <vt:lpstr>PowerPoint Presentation</vt:lpstr>
      <vt:lpstr> The Importance of What We Believe </vt:lpstr>
      <vt:lpstr> The Importance of What We Believe </vt:lpstr>
      <vt:lpstr> The Importance of What We Believe </vt:lpstr>
      <vt:lpstr> The Importance of What We Believe </vt:lpstr>
      <vt:lpstr> The Importance of What We Believe </vt:lpstr>
      <vt:lpstr> The Importance of What We Believe </vt:lpstr>
      <vt:lpstr> The Importance of What We Believe </vt:lpstr>
      <vt:lpstr> The Importance of What We Believe </vt:lpstr>
      <vt:lpstr> The Importance of What We Believe </vt:lpstr>
      <vt:lpstr> Ideals and Goals</vt:lpstr>
      <vt:lpstr> Ideals and Goals</vt:lpstr>
      <vt:lpstr> Ideals and Goals</vt:lpstr>
      <vt:lpstr> Ideals and Goals</vt:lpstr>
      <vt:lpstr> Ideals and Goals</vt:lpstr>
      <vt:lpstr> Ideals and Goals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JenkWa</dc:creator>
  <dc:description/>
  <cp:lastModifiedBy>Chichester, Allan</cp:lastModifiedBy>
  <cp:revision>57</cp:revision>
  <dcterms:created xsi:type="dcterms:W3CDTF">2012-01-03T20:39:28Z</dcterms:created>
  <dcterms:modified xsi:type="dcterms:W3CDTF">2025-08-19T16:54:52Z</dcterms:modified>
  <dc:language>en-US</dc:language>
</cp:coreProperties>
</file>